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5"/>
  </p:notesMasterIdLst>
  <p:sldIdLst>
    <p:sldId id="256" r:id="rId2"/>
    <p:sldId id="292" r:id="rId3"/>
    <p:sldId id="293" r:id="rId4"/>
    <p:sldId id="363" r:id="rId5"/>
    <p:sldId id="496" r:id="rId6"/>
    <p:sldId id="472" r:id="rId7"/>
    <p:sldId id="440" r:id="rId8"/>
    <p:sldId id="441" r:id="rId9"/>
    <p:sldId id="442" r:id="rId10"/>
    <p:sldId id="469" r:id="rId11"/>
    <p:sldId id="468" r:id="rId12"/>
    <p:sldId id="443" r:id="rId13"/>
    <p:sldId id="444" r:id="rId14"/>
    <p:sldId id="445" r:id="rId15"/>
    <p:sldId id="446" r:id="rId16"/>
    <p:sldId id="326" r:id="rId17"/>
    <p:sldId id="474" r:id="rId18"/>
    <p:sldId id="475" r:id="rId19"/>
    <p:sldId id="447" r:id="rId20"/>
    <p:sldId id="470" r:id="rId21"/>
    <p:sldId id="448" r:id="rId22"/>
    <p:sldId id="449" r:id="rId23"/>
    <p:sldId id="473" r:id="rId24"/>
    <p:sldId id="451" r:id="rId25"/>
    <p:sldId id="452" r:id="rId26"/>
    <p:sldId id="453" r:id="rId27"/>
    <p:sldId id="450" r:id="rId28"/>
    <p:sldId id="454" r:id="rId29"/>
    <p:sldId id="456" r:id="rId30"/>
    <p:sldId id="492" r:id="rId31"/>
    <p:sldId id="457" r:id="rId32"/>
    <p:sldId id="458" r:id="rId33"/>
    <p:sldId id="459" r:id="rId34"/>
    <p:sldId id="461" r:id="rId35"/>
    <p:sldId id="471" r:id="rId36"/>
    <p:sldId id="327" r:id="rId37"/>
    <p:sldId id="463" r:id="rId38"/>
    <p:sldId id="439" r:id="rId39"/>
    <p:sldId id="404" r:id="rId40"/>
    <p:sldId id="436" r:id="rId41"/>
    <p:sldId id="438" r:id="rId42"/>
    <p:sldId id="405" r:id="rId43"/>
    <p:sldId id="437" r:id="rId44"/>
    <p:sldId id="406" r:id="rId45"/>
    <p:sldId id="414" r:id="rId46"/>
    <p:sldId id="434" r:id="rId47"/>
    <p:sldId id="415" r:id="rId48"/>
    <p:sldId id="464" r:id="rId49"/>
    <p:sldId id="409" r:id="rId50"/>
    <p:sldId id="329" r:id="rId51"/>
    <p:sldId id="467" r:id="rId52"/>
    <p:sldId id="465" r:id="rId53"/>
    <p:sldId id="466" r:id="rId54"/>
    <p:sldId id="476" r:id="rId55"/>
    <p:sldId id="483" r:id="rId56"/>
    <p:sldId id="488" r:id="rId57"/>
    <p:sldId id="489" r:id="rId58"/>
    <p:sldId id="490" r:id="rId59"/>
    <p:sldId id="491" r:id="rId60"/>
    <p:sldId id="494" r:id="rId61"/>
    <p:sldId id="495" r:id="rId62"/>
    <p:sldId id="484" r:id="rId63"/>
    <p:sldId id="485" r:id="rId64"/>
    <p:sldId id="493" r:id="rId65"/>
    <p:sldId id="486" r:id="rId66"/>
    <p:sldId id="477" r:id="rId67"/>
    <p:sldId id="478" r:id="rId68"/>
    <p:sldId id="479" r:id="rId69"/>
    <p:sldId id="480" r:id="rId70"/>
    <p:sldId id="481" r:id="rId71"/>
    <p:sldId id="482" r:id="rId72"/>
    <p:sldId id="423" r:id="rId73"/>
    <p:sldId id="298" r:id="rId74"/>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91" autoAdjust="0"/>
    <p:restoredTop sz="94660"/>
  </p:normalViewPr>
  <p:slideViewPr>
    <p:cSldViewPr>
      <p:cViewPr varScale="1">
        <p:scale>
          <a:sx n="114" d="100"/>
          <a:sy n="114" d="100"/>
        </p:scale>
        <p:origin x="619" y="91"/>
      </p:cViewPr>
      <p:guideLst>
        <p:guide orient="horz" pos="1620"/>
        <p:guide pos="2880"/>
      </p:guideLst>
    </p:cSldViewPr>
  </p:slideViewPr>
  <p:notesTextViewPr>
    <p:cViewPr>
      <p:scale>
        <a:sx n="1" d="1"/>
        <a:sy n="1" d="1"/>
      </p:scale>
      <p:origin x="0" y="0"/>
    </p:cViewPr>
  </p:notesTextViewPr>
  <p:sorterViewPr>
    <p:cViewPr>
      <p:scale>
        <a:sx n="100" d="100"/>
        <a:sy n="100" d="100"/>
      </p:scale>
      <p:origin x="0" y="3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986030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2022/6/14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035C5D1-AD16-4B01-871F-DE047A6CFB67}" type="datetimeFigureOut">
              <a:rPr lang="zh-CN" altLang="en-US" smtClean="0"/>
              <a:t>2022/6/14</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BCDE635-3FC4-4B83-A3D1-632FFA341E9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jp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97.png"/><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6"/>
          <p:cNvSpPr>
            <a:spLocks noEditPoints="1"/>
          </p:cNvSpPr>
          <p:nvPr/>
        </p:nvSpPr>
        <p:spPr bwMode="auto">
          <a:xfrm>
            <a:off x="4343400" y="1158093"/>
            <a:ext cx="457200" cy="593986"/>
          </a:xfrm>
          <a:custGeom>
            <a:avLst/>
            <a:gdLst>
              <a:gd name="T0" fmla="*/ 891 w 1347"/>
              <a:gd name="T1" fmla="*/ 639 h 1750"/>
              <a:gd name="T2" fmla="*/ 673 w 1347"/>
              <a:gd name="T3" fmla="*/ 728 h 1750"/>
              <a:gd name="T4" fmla="*/ 555 w 1347"/>
              <a:gd name="T5" fmla="*/ 706 h 1750"/>
              <a:gd name="T6" fmla="*/ 456 w 1347"/>
              <a:gd name="T7" fmla="*/ 639 h 1750"/>
              <a:gd name="T8" fmla="*/ 398 w 1347"/>
              <a:gd name="T9" fmla="*/ 639 h 1750"/>
              <a:gd name="T10" fmla="*/ 397 w 1347"/>
              <a:gd name="T11" fmla="*/ 696 h 1750"/>
              <a:gd name="T12" fmla="*/ 525 w 1347"/>
              <a:gd name="T13" fmla="*/ 781 h 1750"/>
              <a:gd name="T14" fmla="*/ 673 w 1347"/>
              <a:gd name="T15" fmla="*/ 810 h 1750"/>
              <a:gd name="T16" fmla="*/ 949 w 1347"/>
              <a:gd name="T17" fmla="*/ 696 h 1750"/>
              <a:gd name="T18" fmla="*/ 949 w 1347"/>
              <a:gd name="T19" fmla="*/ 639 h 1750"/>
              <a:gd name="T20" fmla="*/ 891 w 1347"/>
              <a:gd name="T21" fmla="*/ 639 h 1750"/>
              <a:gd name="T22" fmla="*/ 987 w 1347"/>
              <a:gd name="T23" fmla="*/ 1525 h 1750"/>
              <a:gd name="T24" fmla="*/ 987 w 1347"/>
              <a:gd name="T25" fmla="*/ 1525 h 1750"/>
              <a:gd name="T26" fmla="*/ 360 w 1347"/>
              <a:gd name="T27" fmla="*/ 1525 h 1750"/>
              <a:gd name="T28" fmla="*/ 318 w 1347"/>
              <a:gd name="T29" fmla="*/ 1566 h 1750"/>
              <a:gd name="T30" fmla="*/ 360 w 1347"/>
              <a:gd name="T31" fmla="*/ 1607 h 1750"/>
              <a:gd name="T32" fmla="*/ 987 w 1347"/>
              <a:gd name="T33" fmla="*/ 1607 h 1750"/>
              <a:gd name="T34" fmla="*/ 1027 w 1347"/>
              <a:gd name="T35" fmla="*/ 1566 h 1750"/>
              <a:gd name="T36" fmla="*/ 987 w 1347"/>
              <a:gd name="T37" fmla="*/ 1525 h 1750"/>
              <a:gd name="T38" fmla="*/ 1347 w 1347"/>
              <a:gd name="T39" fmla="*/ 674 h 1750"/>
              <a:gd name="T40" fmla="*/ 1347 w 1347"/>
              <a:gd name="T41" fmla="*/ 674 h 1750"/>
              <a:gd name="T42" fmla="*/ 1149 w 1347"/>
              <a:gd name="T43" fmla="*/ 198 h 1750"/>
              <a:gd name="T44" fmla="*/ 673 w 1347"/>
              <a:gd name="T45" fmla="*/ 0 h 1750"/>
              <a:gd name="T46" fmla="*/ 197 w 1347"/>
              <a:gd name="T47" fmla="*/ 198 h 1750"/>
              <a:gd name="T48" fmla="*/ 0 w 1347"/>
              <a:gd name="T49" fmla="*/ 674 h 1750"/>
              <a:gd name="T50" fmla="*/ 86 w 1347"/>
              <a:gd name="T51" fmla="*/ 1005 h 1750"/>
              <a:gd name="T52" fmla="*/ 292 w 1347"/>
              <a:gd name="T53" fmla="*/ 1229 h 1750"/>
              <a:gd name="T54" fmla="*/ 292 w 1347"/>
              <a:gd name="T55" fmla="*/ 1418 h 1750"/>
              <a:gd name="T56" fmla="*/ 360 w 1347"/>
              <a:gd name="T57" fmla="*/ 1487 h 1750"/>
              <a:gd name="T58" fmla="*/ 987 w 1347"/>
              <a:gd name="T59" fmla="*/ 1487 h 1750"/>
              <a:gd name="T60" fmla="*/ 1055 w 1347"/>
              <a:gd name="T61" fmla="*/ 1418 h 1750"/>
              <a:gd name="T62" fmla="*/ 1055 w 1347"/>
              <a:gd name="T63" fmla="*/ 1229 h 1750"/>
              <a:gd name="T64" fmla="*/ 1260 w 1347"/>
              <a:gd name="T65" fmla="*/ 1005 h 1750"/>
              <a:gd name="T66" fmla="*/ 1347 w 1347"/>
              <a:gd name="T67" fmla="*/ 674 h 1750"/>
              <a:gd name="T68" fmla="*/ 1142 w 1347"/>
              <a:gd name="T69" fmla="*/ 938 h 1750"/>
              <a:gd name="T70" fmla="*/ 1142 w 1347"/>
              <a:gd name="T71" fmla="*/ 938 h 1750"/>
              <a:gd name="T72" fmla="*/ 1141 w 1347"/>
              <a:gd name="T73" fmla="*/ 938 h 1750"/>
              <a:gd name="T74" fmla="*/ 951 w 1347"/>
              <a:gd name="T75" fmla="*/ 1135 h 1750"/>
              <a:gd name="T76" fmla="*/ 919 w 1347"/>
              <a:gd name="T77" fmla="*/ 1193 h 1750"/>
              <a:gd name="T78" fmla="*/ 918 w 1347"/>
              <a:gd name="T79" fmla="*/ 1193 h 1750"/>
              <a:gd name="T80" fmla="*/ 918 w 1347"/>
              <a:gd name="T81" fmla="*/ 1350 h 1750"/>
              <a:gd name="T82" fmla="*/ 429 w 1347"/>
              <a:gd name="T83" fmla="*/ 1350 h 1750"/>
              <a:gd name="T84" fmla="*/ 429 w 1347"/>
              <a:gd name="T85" fmla="*/ 1193 h 1750"/>
              <a:gd name="T86" fmla="*/ 389 w 1347"/>
              <a:gd name="T87" fmla="*/ 1132 h 1750"/>
              <a:gd name="T88" fmla="*/ 205 w 1347"/>
              <a:gd name="T89" fmla="*/ 938 h 1750"/>
              <a:gd name="T90" fmla="*/ 136 w 1347"/>
              <a:gd name="T91" fmla="*/ 674 h 1750"/>
              <a:gd name="T92" fmla="*/ 294 w 1347"/>
              <a:gd name="T93" fmla="*/ 295 h 1750"/>
              <a:gd name="T94" fmla="*/ 673 w 1347"/>
              <a:gd name="T95" fmla="*/ 137 h 1750"/>
              <a:gd name="T96" fmla="*/ 1053 w 1347"/>
              <a:gd name="T97" fmla="*/ 295 h 1750"/>
              <a:gd name="T98" fmla="*/ 1210 w 1347"/>
              <a:gd name="T99" fmla="*/ 674 h 1750"/>
              <a:gd name="T100" fmla="*/ 1142 w 1347"/>
              <a:gd name="T101" fmla="*/ 938 h 1750"/>
              <a:gd name="T102" fmla="*/ 855 w 1347"/>
              <a:gd name="T103" fmla="*/ 1668 h 1750"/>
              <a:gd name="T104" fmla="*/ 855 w 1347"/>
              <a:gd name="T105" fmla="*/ 1668 h 1750"/>
              <a:gd name="T106" fmla="*/ 492 w 1347"/>
              <a:gd name="T107" fmla="*/ 1668 h 1750"/>
              <a:gd name="T108" fmla="*/ 450 w 1347"/>
              <a:gd name="T109" fmla="*/ 1709 h 1750"/>
              <a:gd name="T110" fmla="*/ 492 w 1347"/>
              <a:gd name="T111" fmla="*/ 1750 h 1750"/>
              <a:gd name="T112" fmla="*/ 855 w 1347"/>
              <a:gd name="T113" fmla="*/ 1750 h 1750"/>
              <a:gd name="T114" fmla="*/ 896 w 1347"/>
              <a:gd name="T115" fmla="*/ 1709 h 1750"/>
              <a:gd name="T116" fmla="*/ 855 w 1347"/>
              <a:gd name="T117" fmla="*/ 1668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7" h="1750">
                <a:moveTo>
                  <a:pt x="891" y="639"/>
                </a:moveTo>
                <a:cubicBezTo>
                  <a:pt x="836" y="694"/>
                  <a:pt x="758" y="728"/>
                  <a:pt x="673" y="728"/>
                </a:cubicBezTo>
                <a:cubicBezTo>
                  <a:pt x="631" y="728"/>
                  <a:pt x="591" y="720"/>
                  <a:pt x="555" y="706"/>
                </a:cubicBezTo>
                <a:cubicBezTo>
                  <a:pt x="517" y="691"/>
                  <a:pt x="484" y="667"/>
                  <a:pt x="456" y="639"/>
                </a:cubicBezTo>
                <a:cubicBezTo>
                  <a:pt x="440" y="623"/>
                  <a:pt x="413" y="623"/>
                  <a:pt x="398" y="639"/>
                </a:cubicBezTo>
                <a:cubicBezTo>
                  <a:pt x="382" y="655"/>
                  <a:pt x="382" y="681"/>
                  <a:pt x="397" y="696"/>
                </a:cubicBezTo>
                <a:cubicBezTo>
                  <a:pt x="433" y="732"/>
                  <a:pt x="477" y="761"/>
                  <a:pt x="525" y="781"/>
                </a:cubicBezTo>
                <a:cubicBezTo>
                  <a:pt x="570" y="800"/>
                  <a:pt x="621" y="810"/>
                  <a:pt x="673" y="810"/>
                </a:cubicBezTo>
                <a:cubicBezTo>
                  <a:pt x="781" y="810"/>
                  <a:pt x="878" y="767"/>
                  <a:pt x="949" y="696"/>
                </a:cubicBezTo>
                <a:cubicBezTo>
                  <a:pt x="965" y="681"/>
                  <a:pt x="965" y="655"/>
                  <a:pt x="949" y="639"/>
                </a:cubicBezTo>
                <a:cubicBezTo>
                  <a:pt x="933" y="623"/>
                  <a:pt x="907" y="623"/>
                  <a:pt x="891" y="639"/>
                </a:cubicBezTo>
                <a:close/>
                <a:moveTo>
                  <a:pt x="987" y="1525"/>
                </a:moveTo>
                <a:cubicBezTo>
                  <a:pt x="987" y="1525"/>
                  <a:pt x="987" y="1525"/>
                  <a:pt x="987" y="1525"/>
                </a:cubicBezTo>
                <a:cubicBezTo>
                  <a:pt x="360" y="1525"/>
                  <a:pt x="360" y="1525"/>
                  <a:pt x="360" y="1525"/>
                </a:cubicBezTo>
                <a:cubicBezTo>
                  <a:pt x="337" y="1525"/>
                  <a:pt x="318" y="1544"/>
                  <a:pt x="318" y="1566"/>
                </a:cubicBezTo>
                <a:cubicBezTo>
                  <a:pt x="318" y="1589"/>
                  <a:pt x="337" y="1607"/>
                  <a:pt x="360" y="1607"/>
                </a:cubicBezTo>
                <a:cubicBezTo>
                  <a:pt x="987" y="1607"/>
                  <a:pt x="987" y="1607"/>
                  <a:pt x="987" y="1607"/>
                </a:cubicBezTo>
                <a:cubicBezTo>
                  <a:pt x="1009" y="1607"/>
                  <a:pt x="1027" y="1589"/>
                  <a:pt x="1027" y="1566"/>
                </a:cubicBezTo>
                <a:cubicBezTo>
                  <a:pt x="1027" y="1544"/>
                  <a:pt x="1009" y="1525"/>
                  <a:pt x="987" y="1525"/>
                </a:cubicBezTo>
                <a:close/>
                <a:moveTo>
                  <a:pt x="1347" y="674"/>
                </a:moveTo>
                <a:cubicBezTo>
                  <a:pt x="1347" y="674"/>
                  <a:pt x="1347" y="674"/>
                  <a:pt x="1347" y="674"/>
                </a:cubicBezTo>
                <a:cubicBezTo>
                  <a:pt x="1347" y="488"/>
                  <a:pt x="1272" y="320"/>
                  <a:pt x="1149" y="198"/>
                </a:cubicBezTo>
                <a:cubicBezTo>
                  <a:pt x="1027" y="76"/>
                  <a:pt x="859" y="0"/>
                  <a:pt x="673" y="0"/>
                </a:cubicBezTo>
                <a:cubicBezTo>
                  <a:pt x="488" y="0"/>
                  <a:pt x="318" y="76"/>
                  <a:pt x="197" y="198"/>
                </a:cubicBezTo>
                <a:cubicBezTo>
                  <a:pt x="75" y="320"/>
                  <a:pt x="0" y="488"/>
                  <a:pt x="0" y="674"/>
                </a:cubicBezTo>
                <a:cubicBezTo>
                  <a:pt x="0" y="794"/>
                  <a:pt x="31" y="907"/>
                  <a:pt x="86" y="1005"/>
                </a:cubicBezTo>
                <a:cubicBezTo>
                  <a:pt x="138" y="1094"/>
                  <a:pt x="207" y="1171"/>
                  <a:pt x="292" y="1229"/>
                </a:cubicBezTo>
                <a:cubicBezTo>
                  <a:pt x="292" y="1418"/>
                  <a:pt x="292" y="1418"/>
                  <a:pt x="292" y="1418"/>
                </a:cubicBezTo>
                <a:cubicBezTo>
                  <a:pt x="292" y="1456"/>
                  <a:pt x="322" y="1487"/>
                  <a:pt x="360" y="1487"/>
                </a:cubicBezTo>
                <a:cubicBezTo>
                  <a:pt x="987" y="1487"/>
                  <a:pt x="987" y="1487"/>
                  <a:pt x="987" y="1487"/>
                </a:cubicBezTo>
                <a:cubicBezTo>
                  <a:pt x="1025" y="1487"/>
                  <a:pt x="1055" y="1456"/>
                  <a:pt x="1055" y="1418"/>
                </a:cubicBezTo>
                <a:cubicBezTo>
                  <a:pt x="1055" y="1229"/>
                  <a:pt x="1055" y="1229"/>
                  <a:pt x="1055" y="1229"/>
                </a:cubicBezTo>
                <a:cubicBezTo>
                  <a:pt x="1140" y="1171"/>
                  <a:pt x="1210" y="1094"/>
                  <a:pt x="1260" y="1005"/>
                </a:cubicBezTo>
                <a:cubicBezTo>
                  <a:pt x="1316" y="906"/>
                  <a:pt x="1347" y="794"/>
                  <a:pt x="1347" y="674"/>
                </a:cubicBezTo>
                <a:close/>
                <a:moveTo>
                  <a:pt x="1142" y="938"/>
                </a:moveTo>
                <a:cubicBezTo>
                  <a:pt x="1142" y="938"/>
                  <a:pt x="1142" y="938"/>
                  <a:pt x="1142" y="938"/>
                </a:cubicBezTo>
                <a:cubicBezTo>
                  <a:pt x="1141" y="938"/>
                  <a:pt x="1141" y="938"/>
                  <a:pt x="1141" y="938"/>
                </a:cubicBezTo>
                <a:cubicBezTo>
                  <a:pt x="1096" y="1019"/>
                  <a:pt x="1030" y="1087"/>
                  <a:pt x="951" y="1135"/>
                </a:cubicBezTo>
                <a:cubicBezTo>
                  <a:pt x="931" y="1147"/>
                  <a:pt x="919" y="1170"/>
                  <a:pt x="919" y="1193"/>
                </a:cubicBezTo>
                <a:cubicBezTo>
                  <a:pt x="918" y="1193"/>
                  <a:pt x="918" y="1193"/>
                  <a:pt x="918" y="1193"/>
                </a:cubicBezTo>
                <a:cubicBezTo>
                  <a:pt x="918" y="1350"/>
                  <a:pt x="918" y="1350"/>
                  <a:pt x="918" y="1350"/>
                </a:cubicBezTo>
                <a:cubicBezTo>
                  <a:pt x="429" y="1350"/>
                  <a:pt x="429" y="1350"/>
                  <a:pt x="429" y="1350"/>
                </a:cubicBezTo>
                <a:cubicBezTo>
                  <a:pt x="429" y="1193"/>
                  <a:pt x="429" y="1193"/>
                  <a:pt x="429" y="1193"/>
                </a:cubicBezTo>
                <a:cubicBezTo>
                  <a:pt x="429" y="1165"/>
                  <a:pt x="413" y="1142"/>
                  <a:pt x="389" y="1132"/>
                </a:cubicBezTo>
                <a:cubicBezTo>
                  <a:pt x="313" y="1083"/>
                  <a:pt x="249" y="1017"/>
                  <a:pt x="205" y="938"/>
                </a:cubicBezTo>
                <a:cubicBezTo>
                  <a:pt x="161" y="860"/>
                  <a:pt x="136" y="770"/>
                  <a:pt x="136" y="674"/>
                </a:cubicBezTo>
                <a:cubicBezTo>
                  <a:pt x="136" y="527"/>
                  <a:pt x="197" y="392"/>
                  <a:pt x="294" y="295"/>
                </a:cubicBezTo>
                <a:cubicBezTo>
                  <a:pt x="390" y="197"/>
                  <a:pt x="526" y="137"/>
                  <a:pt x="673" y="137"/>
                </a:cubicBezTo>
                <a:cubicBezTo>
                  <a:pt x="821" y="137"/>
                  <a:pt x="956" y="197"/>
                  <a:pt x="1053" y="295"/>
                </a:cubicBezTo>
                <a:cubicBezTo>
                  <a:pt x="1150" y="392"/>
                  <a:pt x="1210" y="527"/>
                  <a:pt x="1210" y="674"/>
                </a:cubicBezTo>
                <a:cubicBezTo>
                  <a:pt x="1210" y="771"/>
                  <a:pt x="1186" y="861"/>
                  <a:pt x="1142" y="938"/>
                </a:cubicBezTo>
                <a:close/>
                <a:moveTo>
                  <a:pt x="855" y="1668"/>
                </a:moveTo>
                <a:cubicBezTo>
                  <a:pt x="855" y="1668"/>
                  <a:pt x="855" y="1668"/>
                  <a:pt x="855" y="1668"/>
                </a:cubicBezTo>
                <a:cubicBezTo>
                  <a:pt x="492" y="1668"/>
                  <a:pt x="492" y="1668"/>
                  <a:pt x="492" y="1668"/>
                </a:cubicBezTo>
                <a:cubicBezTo>
                  <a:pt x="469" y="1668"/>
                  <a:pt x="450" y="1686"/>
                  <a:pt x="450" y="1709"/>
                </a:cubicBezTo>
                <a:cubicBezTo>
                  <a:pt x="450" y="1731"/>
                  <a:pt x="469" y="1750"/>
                  <a:pt x="492" y="1750"/>
                </a:cubicBezTo>
                <a:cubicBezTo>
                  <a:pt x="855" y="1750"/>
                  <a:pt x="855" y="1750"/>
                  <a:pt x="855" y="1750"/>
                </a:cubicBezTo>
                <a:cubicBezTo>
                  <a:pt x="877" y="1750"/>
                  <a:pt x="896" y="1731"/>
                  <a:pt x="896" y="1709"/>
                </a:cubicBezTo>
                <a:cubicBezTo>
                  <a:pt x="896" y="1686"/>
                  <a:pt x="877" y="1668"/>
                  <a:pt x="855" y="1668"/>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2" name="TextBox 21"/>
          <p:cNvSpPr txBox="1"/>
          <p:nvPr/>
        </p:nvSpPr>
        <p:spPr>
          <a:xfrm>
            <a:off x="1475656" y="2139980"/>
            <a:ext cx="6192688" cy="706755"/>
          </a:xfrm>
          <a:prstGeom prst="rect">
            <a:avLst/>
          </a:prstGeom>
          <a:noFill/>
        </p:spPr>
        <p:txBody>
          <a:bodyPr wrap="square" rtlCol="0">
            <a:spAutoFit/>
          </a:bodyPr>
          <a:lstStyle/>
          <a:p>
            <a:pPr algn="ctr"/>
            <a:r>
              <a:rPr lang="zh-CN" altLang="en-US" sz="4000" b="1" dirty="0">
                <a:latin typeface="Segoe UI" panose="020B0502040204020203" pitchFamily="34" charset="0"/>
                <a:ea typeface="微软雅黑" panose="020B0503020204020204" pitchFamily="34" charset="-122"/>
                <a:sym typeface="+mn-ea"/>
              </a:rPr>
              <a:t>项目总结评审</a:t>
            </a:r>
            <a:endParaRPr lang="zh-CN" altLang="en-US" sz="4000" dirty="0">
              <a:ln w="6350">
                <a:noFill/>
              </a:ln>
              <a:solidFill>
                <a:schemeClr val="bg1">
                  <a:lumMod val="50000"/>
                </a:schemeClr>
              </a:solidFill>
              <a:latin typeface="微软雅黑" panose="020B0503020204020204" pitchFamily="34" charset="-122"/>
              <a:ea typeface="微软雅黑" panose="020B0503020204020204" pitchFamily="34" charset="-122"/>
            </a:endParaRPr>
          </a:p>
        </p:txBody>
      </p:sp>
      <p:sp>
        <p:nvSpPr>
          <p:cNvPr id="35" name="Text Box 20"/>
          <p:cNvSpPr txBox="1">
            <a:spLocks noChangeArrowheads="1"/>
          </p:cNvSpPr>
          <p:nvPr/>
        </p:nvSpPr>
        <p:spPr bwMode="auto">
          <a:xfrm>
            <a:off x="2555776" y="3000550"/>
            <a:ext cx="389758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dirty="0">
                <a:solidFill>
                  <a:schemeClr val="tx1"/>
                </a:solidFill>
                <a:latin typeface="微软雅黑" panose="020B0503020204020204" pitchFamily="34" charset="-122"/>
                <a:ea typeface="微软雅黑" panose="020B0503020204020204" pitchFamily="34" charset="-122"/>
              </a:rPr>
              <a:t>SRA2022-G01</a:t>
            </a:r>
          </a:p>
          <a:p>
            <a:pPr algn="ctr"/>
            <a:r>
              <a:rPr lang="zh-CN" altLang="en-US" dirty="0">
                <a:latin typeface="微软雅黑" panose="020B0503020204020204" pitchFamily="34" charset="-122"/>
                <a:ea typeface="微软雅黑" panose="020B0503020204020204" pitchFamily="34" charset="-122"/>
              </a:rPr>
              <a:t>张丁元 童奕伟 郑森瑞 张淇 王泰吉</a:t>
            </a:r>
            <a:endParaRPr lang="en-US" altLang="zh-CN" dirty="0">
              <a:solidFill>
                <a:schemeClr val="tx1"/>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0" y="2946544"/>
            <a:ext cx="9144000" cy="54006"/>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需求项目计划</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Rectangle 39">
            <a:extLst>
              <a:ext uri="{FF2B5EF4-FFF2-40B4-BE49-F238E27FC236}">
                <a16:creationId xmlns:a16="http://schemas.microsoft.com/office/drawing/2014/main" id="{9CB12E2E-F8AE-41AC-866B-1148625A7395}"/>
              </a:ext>
            </a:extLst>
          </p:cNvPr>
          <p:cNvSpPr>
            <a:spLocks noChangeArrowheads="1"/>
          </p:cNvSpPr>
          <p:nvPr/>
        </p:nvSpPr>
        <p:spPr bwMode="auto">
          <a:xfrm>
            <a:off x="7092280" y="294344"/>
            <a:ext cx="34261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10</a:t>
            </a:r>
          </a:p>
        </p:txBody>
      </p:sp>
      <p:pic>
        <p:nvPicPr>
          <p:cNvPr id="4" name="图片 3">
            <a:extLst>
              <a:ext uri="{FF2B5EF4-FFF2-40B4-BE49-F238E27FC236}">
                <a16:creationId xmlns:a16="http://schemas.microsoft.com/office/drawing/2014/main" id="{09FE40E4-A412-462F-AD56-0D15AD4F90BB}"/>
              </a:ext>
            </a:extLst>
          </p:cNvPr>
          <p:cNvPicPr>
            <a:picLocks noChangeAspect="1"/>
          </p:cNvPicPr>
          <p:nvPr/>
        </p:nvPicPr>
        <p:blipFill>
          <a:blip r:embed="rId2"/>
          <a:stretch>
            <a:fillRect/>
          </a:stretch>
        </p:blipFill>
        <p:spPr>
          <a:xfrm>
            <a:off x="323528" y="1275606"/>
            <a:ext cx="3744416" cy="1576596"/>
          </a:xfrm>
          <a:prstGeom prst="rect">
            <a:avLst/>
          </a:prstGeom>
        </p:spPr>
      </p:pic>
      <p:pic>
        <p:nvPicPr>
          <p:cNvPr id="8" name="图片 7">
            <a:extLst>
              <a:ext uri="{FF2B5EF4-FFF2-40B4-BE49-F238E27FC236}">
                <a16:creationId xmlns:a16="http://schemas.microsoft.com/office/drawing/2014/main" id="{D5E2CA01-4EFE-4184-8FCA-50C9EB0FD984}"/>
              </a:ext>
            </a:extLst>
          </p:cNvPr>
          <p:cNvPicPr>
            <a:picLocks noChangeAspect="1"/>
          </p:cNvPicPr>
          <p:nvPr/>
        </p:nvPicPr>
        <p:blipFill>
          <a:blip r:embed="rId3"/>
          <a:stretch>
            <a:fillRect/>
          </a:stretch>
        </p:blipFill>
        <p:spPr>
          <a:xfrm>
            <a:off x="4246695" y="940273"/>
            <a:ext cx="4227776" cy="3463402"/>
          </a:xfrm>
          <a:prstGeom prst="rect">
            <a:avLst/>
          </a:prstGeom>
        </p:spPr>
      </p:pic>
    </p:spTree>
    <p:extLst>
      <p:ext uri="{BB962C8B-B14F-4D97-AF65-F5344CB8AC3E}">
        <p14:creationId xmlns:p14="http://schemas.microsoft.com/office/powerpoint/2010/main" val="2385111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需求项目计划</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Rectangle 39">
            <a:extLst>
              <a:ext uri="{FF2B5EF4-FFF2-40B4-BE49-F238E27FC236}">
                <a16:creationId xmlns:a16="http://schemas.microsoft.com/office/drawing/2014/main" id="{9CB12E2E-F8AE-41AC-866B-1148625A7395}"/>
              </a:ext>
            </a:extLst>
          </p:cNvPr>
          <p:cNvSpPr>
            <a:spLocks noChangeArrowheads="1"/>
          </p:cNvSpPr>
          <p:nvPr/>
        </p:nvSpPr>
        <p:spPr bwMode="auto">
          <a:xfrm>
            <a:off x="5868144" y="278282"/>
            <a:ext cx="34261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12</a:t>
            </a:r>
          </a:p>
        </p:txBody>
      </p:sp>
      <p:pic>
        <p:nvPicPr>
          <p:cNvPr id="4" name="图片 3">
            <a:extLst>
              <a:ext uri="{FF2B5EF4-FFF2-40B4-BE49-F238E27FC236}">
                <a16:creationId xmlns:a16="http://schemas.microsoft.com/office/drawing/2014/main" id="{2C2B0ACA-D042-4F03-A1F6-2B82E2CF2D85}"/>
              </a:ext>
            </a:extLst>
          </p:cNvPr>
          <p:cNvPicPr>
            <a:picLocks noChangeAspect="1"/>
          </p:cNvPicPr>
          <p:nvPr/>
        </p:nvPicPr>
        <p:blipFill>
          <a:blip r:embed="rId2"/>
          <a:stretch>
            <a:fillRect/>
          </a:stretch>
        </p:blipFill>
        <p:spPr>
          <a:xfrm>
            <a:off x="251521" y="1059582"/>
            <a:ext cx="5184576" cy="1751991"/>
          </a:xfrm>
          <a:prstGeom prst="rect">
            <a:avLst/>
          </a:prstGeom>
        </p:spPr>
      </p:pic>
      <p:pic>
        <p:nvPicPr>
          <p:cNvPr id="8" name="图片 7">
            <a:extLst>
              <a:ext uri="{FF2B5EF4-FFF2-40B4-BE49-F238E27FC236}">
                <a16:creationId xmlns:a16="http://schemas.microsoft.com/office/drawing/2014/main" id="{4C9C3699-16B2-4B18-A294-EFD0489908B7}"/>
              </a:ext>
            </a:extLst>
          </p:cNvPr>
          <p:cNvPicPr>
            <a:picLocks noChangeAspect="1"/>
          </p:cNvPicPr>
          <p:nvPr/>
        </p:nvPicPr>
        <p:blipFill>
          <a:blip r:embed="rId3"/>
          <a:stretch>
            <a:fillRect/>
          </a:stretch>
        </p:blipFill>
        <p:spPr>
          <a:xfrm>
            <a:off x="6020029" y="1059582"/>
            <a:ext cx="2840366" cy="2782530"/>
          </a:xfrm>
          <a:prstGeom prst="rect">
            <a:avLst/>
          </a:prstGeom>
        </p:spPr>
      </p:pic>
      <p:pic>
        <p:nvPicPr>
          <p:cNvPr id="10" name="图片 9">
            <a:extLst>
              <a:ext uri="{FF2B5EF4-FFF2-40B4-BE49-F238E27FC236}">
                <a16:creationId xmlns:a16="http://schemas.microsoft.com/office/drawing/2014/main" id="{D81E0191-70D6-4843-B980-1589E78D7770}"/>
              </a:ext>
            </a:extLst>
          </p:cNvPr>
          <p:cNvPicPr>
            <a:picLocks noChangeAspect="1"/>
          </p:cNvPicPr>
          <p:nvPr/>
        </p:nvPicPr>
        <p:blipFill>
          <a:blip r:embed="rId4"/>
          <a:stretch>
            <a:fillRect/>
          </a:stretch>
        </p:blipFill>
        <p:spPr>
          <a:xfrm>
            <a:off x="313285" y="2980758"/>
            <a:ext cx="3322611" cy="1270410"/>
          </a:xfrm>
          <a:prstGeom prst="rect">
            <a:avLst/>
          </a:prstGeom>
        </p:spPr>
      </p:pic>
      <p:sp>
        <p:nvSpPr>
          <p:cNvPr id="2" name="文本框 1">
            <a:extLst>
              <a:ext uri="{FF2B5EF4-FFF2-40B4-BE49-F238E27FC236}">
                <a16:creationId xmlns:a16="http://schemas.microsoft.com/office/drawing/2014/main" id="{3CA1EEB4-79CA-468E-A9CE-5BE074E29D55}"/>
              </a:ext>
            </a:extLst>
          </p:cNvPr>
          <p:cNvSpPr txBox="1"/>
          <p:nvPr/>
        </p:nvSpPr>
        <p:spPr>
          <a:xfrm>
            <a:off x="3194218" y="4011297"/>
            <a:ext cx="5720686" cy="923330"/>
          </a:xfrm>
          <a:prstGeom prst="rect">
            <a:avLst/>
          </a:prstGeom>
          <a:noFill/>
        </p:spPr>
        <p:txBody>
          <a:bodyPr wrap="square" rtlCol="0">
            <a:spAutoFit/>
          </a:bodyPr>
          <a:lstStyle/>
          <a:p>
            <a:r>
              <a:rPr lang="zh-CN" altLang="en-US" dirty="0"/>
              <a:t>项目计划包括了实践管理计划、范围管理计划、成本管理计划、质量管理计划、沟通管理计划、风险管理计划、配置管理计划</a:t>
            </a:r>
          </a:p>
        </p:txBody>
      </p:sp>
    </p:spTree>
    <p:extLst>
      <p:ext uri="{BB962C8B-B14F-4D97-AF65-F5344CB8AC3E}">
        <p14:creationId xmlns:p14="http://schemas.microsoft.com/office/powerpoint/2010/main" val="3953511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配置管理工具</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Rectangle 39">
            <a:extLst>
              <a:ext uri="{FF2B5EF4-FFF2-40B4-BE49-F238E27FC236}">
                <a16:creationId xmlns:a16="http://schemas.microsoft.com/office/drawing/2014/main" id="{9CB12E2E-F8AE-41AC-866B-1148625A7395}"/>
              </a:ext>
            </a:extLst>
          </p:cNvPr>
          <p:cNvSpPr>
            <a:spLocks noChangeArrowheads="1"/>
          </p:cNvSpPr>
          <p:nvPr/>
        </p:nvSpPr>
        <p:spPr bwMode="auto">
          <a:xfrm>
            <a:off x="7236296" y="283512"/>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7</a:t>
            </a:r>
          </a:p>
        </p:txBody>
      </p:sp>
      <p:pic>
        <p:nvPicPr>
          <p:cNvPr id="9" name="图片 8">
            <a:extLst>
              <a:ext uri="{FF2B5EF4-FFF2-40B4-BE49-F238E27FC236}">
                <a16:creationId xmlns:a16="http://schemas.microsoft.com/office/drawing/2014/main" id="{05FFD3C1-3DC0-4B11-BC04-A8DC3B46DDE8}"/>
              </a:ext>
            </a:extLst>
          </p:cNvPr>
          <p:cNvPicPr>
            <a:picLocks noChangeAspect="1"/>
          </p:cNvPicPr>
          <p:nvPr/>
        </p:nvPicPr>
        <p:blipFill>
          <a:blip r:embed="rId2"/>
          <a:stretch>
            <a:fillRect/>
          </a:stretch>
        </p:blipFill>
        <p:spPr>
          <a:xfrm>
            <a:off x="416158" y="1491630"/>
            <a:ext cx="6689728" cy="3222406"/>
          </a:xfrm>
          <a:prstGeom prst="rect">
            <a:avLst/>
          </a:prstGeom>
        </p:spPr>
      </p:pic>
      <p:sp>
        <p:nvSpPr>
          <p:cNvPr id="2" name="文本框 1">
            <a:extLst>
              <a:ext uri="{FF2B5EF4-FFF2-40B4-BE49-F238E27FC236}">
                <a16:creationId xmlns:a16="http://schemas.microsoft.com/office/drawing/2014/main" id="{67F3176E-15FD-4828-A9EE-D8E11D85458B}"/>
              </a:ext>
            </a:extLst>
          </p:cNvPr>
          <p:cNvSpPr txBox="1"/>
          <p:nvPr/>
        </p:nvSpPr>
        <p:spPr>
          <a:xfrm>
            <a:off x="753505" y="987576"/>
            <a:ext cx="7346887" cy="369332"/>
          </a:xfrm>
          <a:prstGeom prst="rect">
            <a:avLst/>
          </a:prstGeom>
          <a:noFill/>
        </p:spPr>
        <p:txBody>
          <a:bodyPr wrap="square" rtlCol="0">
            <a:spAutoFit/>
          </a:bodyPr>
          <a:lstStyle/>
          <a:p>
            <a:r>
              <a:rPr lang="zh-CN" altLang="en-US" dirty="0"/>
              <a:t>我们小组使用的是</a:t>
            </a:r>
            <a:r>
              <a:rPr lang="en-US" altLang="zh-CN" dirty="0" err="1"/>
              <a:t>github</a:t>
            </a:r>
            <a:r>
              <a:rPr lang="zh-CN" altLang="en-US" dirty="0"/>
              <a:t>作为远程仓库，使用</a:t>
            </a:r>
            <a:r>
              <a:rPr lang="en-US" altLang="zh-CN" dirty="0"/>
              <a:t>git</a:t>
            </a:r>
            <a:r>
              <a:rPr lang="zh-CN" altLang="en-US" dirty="0"/>
              <a:t>做为版本管理工具</a:t>
            </a:r>
          </a:p>
        </p:txBody>
      </p:sp>
      <p:sp>
        <p:nvSpPr>
          <p:cNvPr id="3" name="文本框 2">
            <a:extLst>
              <a:ext uri="{FF2B5EF4-FFF2-40B4-BE49-F238E27FC236}">
                <a16:creationId xmlns:a16="http://schemas.microsoft.com/office/drawing/2014/main" id="{DE145378-EE72-4C6E-A294-363C63B88E01}"/>
              </a:ext>
            </a:extLst>
          </p:cNvPr>
          <p:cNvSpPr txBox="1"/>
          <p:nvPr/>
        </p:nvSpPr>
        <p:spPr>
          <a:xfrm>
            <a:off x="7380312" y="1491630"/>
            <a:ext cx="1619672" cy="1200329"/>
          </a:xfrm>
          <a:prstGeom prst="rect">
            <a:avLst/>
          </a:prstGeom>
          <a:noFill/>
        </p:spPr>
        <p:txBody>
          <a:bodyPr wrap="square" rtlCol="0">
            <a:spAutoFit/>
          </a:bodyPr>
          <a:lstStyle/>
          <a:p>
            <a:r>
              <a:rPr lang="zh-CN" altLang="en-US" dirty="0"/>
              <a:t>有六个分支，分别是</a:t>
            </a:r>
            <a:r>
              <a:rPr lang="en-US" altLang="zh-CN" dirty="0"/>
              <a:t>main</a:t>
            </a:r>
            <a:r>
              <a:rPr lang="zh-CN" altLang="en-US" dirty="0"/>
              <a:t>、</a:t>
            </a:r>
            <a:r>
              <a:rPr lang="en-US" altLang="zh-CN" dirty="0" err="1"/>
              <a:t>zdy</a:t>
            </a:r>
            <a:r>
              <a:rPr lang="zh-CN" altLang="en-US" dirty="0"/>
              <a:t>、</a:t>
            </a:r>
            <a:r>
              <a:rPr lang="en-US" altLang="zh-CN" dirty="0" err="1"/>
              <a:t>tyw</a:t>
            </a:r>
            <a:r>
              <a:rPr lang="zh-CN" altLang="en-US" dirty="0"/>
              <a:t>、</a:t>
            </a:r>
            <a:r>
              <a:rPr lang="en-US" altLang="zh-CN" dirty="0" err="1"/>
              <a:t>wtj</a:t>
            </a:r>
            <a:r>
              <a:rPr lang="zh-CN" altLang="en-US" dirty="0"/>
              <a:t>、</a:t>
            </a:r>
            <a:r>
              <a:rPr lang="en-US" altLang="zh-CN" dirty="0" err="1"/>
              <a:t>zq</a:t>
            </a:r>
            <a:r>
              <a:rPr lang="zh-CN" altLang="en-US" dirty="0"/>
              <a:t>、</a:t>
            </a:r>
            <a:r>
              <a:rPr lang="en-US" altLang="zh-CN" dirty="0" err="1"/>
              <a:t>zsr</a:t>
            </a:r>
            <a:endParaRPr lang="zh-CN" altLang="en-US" dirty="0"/>
          </a:p>
        </p:txBody>
      </p:sp>
      <p:pic>
        <p:nvPicPr>
          <p:cNvPr id="5" name="图片 4">
            <a:extLst>
              <a:ext uri="{FF2B5EF4-FFF2-40B4-BE49-F238E27FC236}">
                <a16:creationId xmlns:a16="http://schemas.microsoft.com/office/drawing/2014/main" id="{045C0158-230D-4C7F-A41F-E4919D479B1D}"/>
              </a:ext>
            </a:extLst>
          </p:cNvPr>
          <p:cNvPicPr>
            <a:picLocks noChangeAspect="1"/>
          </p:cNvPicPr>
          <p:nvPr/>
        </p:nvPicPr>
        <p:blipFill>
          <a:blip r:embed="rId3"/>
          <a:stretch>
            <a:fillRect/>
          </a:stretch>
        </p:blipFill>
        <p:spPr>
          <a:xfrm>
            <a:off x="6714093" y="3003798"/>
            <a:ext cx="2284221" cy="1808602"/>
          </a:xfrm>
          <a:prstGeom prst="rect">
            <a:avLst/>
          </a:prstGeom>
        </p:spPr>
      </p:pic>
    </p:spTree>
    <p:extLst>
      <p:ext uri="{BB962C8B-B14F-4D97-AF65-F5344CB8AC3E}">
        <p14:creationId xmlns:p14="http://schemas.microsoft.com/office/powerpoint/2010/main" val="166502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文档历史</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Rectangle 39">
            <a:extLst>
              <a:ext uri="{FF2B5EF4-FFF2-40B4-BE49-F238E27FC236}">
                <a16:creationId xmlns:a16="http://schemas.microsoft.com/office/drawing/2014/main" id="{9CB12E2E-F8AE-41AC-866B-1148625A7395}"/>
              </a:ext>
            </a:extLst>
          </p:cNvPr>
          <p:cNvSpPr>
            <a:spLocks noChangeArrowheads="1"/>
          </p:cNvSpPr>
          <p:nvPr/>
        </p:nvSpPr>
        <p:spPr bwMode="auto">
          <a:xfrm>
            <a:off x="7236296" y="283512"/>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8</a:t>
            </a:r>
          </a:p>
        </p:txBody>
      </p:sp>
      <p:pic>
        <p:nvPicPr>
          <p:cNvPr id="9" name="图片 8">
            <a:extLst>
              <a:ext uri="{FF2B5EF4-FFF2-40B4-BE49-F238E27FC236}">
                <a16:creationId xmlns:a16="http://schemas.microsoft.com/office/drawing/2014/main" id="{FF813B68-CEFC-435D-9E75-C75FDC385A33}"/>
              </a:ext>
            </a:extLst>
          </p:cNvPr>
          <p:cNvPicPr>
            <a:picLocks noChangeAspect="1"/>
          </p:cNvPicPr>
          <p:nvPr/>
        </p:nvPicPr>
        <p:blipFill>
          <a:blip r:embed="rId2"/>
          <a:stretch>
            <a:fillRect/>
          </a:stretch>
        </p:blipFill>
        <p:spPr>
          <a:xfrm>
            <a:off x="2484560" y="351455"/>
            <a:ext cx="3437876" cy="4440589"/>
          </a:xfrm>
          <a:prstGeom prst="rect">
            <a:avLst/>
          </a:prstGeom>
        </p:spPr>
      </p:pic>
      <p:sp>
        <p:nvSpPr>
          <p:cNvPr id="2" name="文本框 1">
            <a:extLst>
              <a:ext uri="{FF2B5EF4-FFF2-40B4-BE49-F238E27FC236}">
                <a16:creationId xmlns:a16="http://schemas.microsoft.com/office/drawing/2014/main" id="{4D42A8C6-4CE2-4310-B30C-07681697EC93}"/>
              </a:ext>
            </a:extLst>
          </p:cNvPr>
          <p:cNvSpPr txBox="1"/>
          <p:nvPr/>
        </p:nvSpPr>
        <p:spPr>
          <a:xfrm>
            <a:off x="6244898" y="1347614"/>
            <a:ext cx="2592288" cy="923330"/>
          </a:xfrm>
          <a:prstGeom prst="rect">
            <a:avLst/>
          </a:prstGeom>
          <a:noFill/>
        </p:spPr>
        <p:txBody>
          <a:bodyPr wrap="square" rtlCol="0">
            <a:spAutoFit/>
          </a:bodyPr>
          <a:lstStyle/>
          <a:p>
            <a:r>
              <a:rPr lang="zh-CN" altLang="en-US" dirty="0"/>
              <a:t>我们小组一般都是每周周日的时候进行统一上传一周内完成的文档</a:t>
            </a:r>
          </a:p>
        </p:txBody>
      </p:sp>
    </p:spTree>
    <p:extLst>
      <p:ext uri="{BB962C8B-B14F-4D97-AF65-F5344CB8AC3E}">
        <p14:creationId xmlns:p14="http://schemas.microsoft.com/office/powerpoint/2010/main" val="2069996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dirty="0">
                <a:solidFill>
                  <a:schemeClr val="bg1">
                    <a:lumMod val="50000"/>
                  </a:schemeClr>
                </a:solidFill>
                <a:latin typeface="微软雅黑" panose="020B0503020204020204" pitchFamily="34" charset="-122"/>
                <a:ea typeface="微软雅黑" panose="020B0503020204020204" pitchFamily="34" charset="-122"/>
              </a:rPr>
              <a:t>WBS</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结构</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Rectangle 39">
            <a:extLst>
              <a:ext uri="{FF2B5EF4-FFF2-40B4-BE49-F238E27FC236}">
                <a16:creationId xmlns:a16="http://schemas.microsoft.com/office/drawing/2014/main" id="{9CB12E2E-F8AE-41AC-866B-1148625A7395}"/>
              </a:ext>
            </a:extLst>
          </p:cNvPr>
          <p:cNvSpPr>
            <a:spLocks noChangeArrowheads="1"/>
          </p:cNvSpPr>
          <p:nvPr/>
        </p:nvSpPr>
        <p:spPr bwMode="auto">
          <a:xfrm>
            <a:off x="7236296" y="283512"/>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9</a:t>
            </a:r>
          </a:p>
        </p:txBody>
      </p:sp>
      <p:pic>
        <p:nvPicPr>
          <p:cNvPr id="3" name="图片 2">
            <a:extLst>
              <a:ext uri="{FF2B5EF4-FFF2-40B4-BE49-F238E27FC236}">
                <a16:creationId xmlns:a16="http://schemas.microsoft.com/office/drawing/2014/main" id="{9F2960E9-346B-4920-85C8-6A2191798228}"/>
              </a:ext>
            </a:extLst>
          </p:cNvPr>
          <p:cNvPicPr>
            <a:picLocks noChangeAspect="1"/>
          </p:cNvPicPr>
          <p:nvPr/>
        </p:nvPicPr>
        <p:blipFill>
          <a:blip r:embed="rId2"/>
          <a:stretch>
            <a:fillRect/>
          </a:stretch>
        </p:blipFill>
        <p:spPr>
          <a:xfrm>
            <a:off x="539552" y="867407"/>
            <a:ext cx="3746437" cy="1619647"/>
          </a:xfrm>
          <a:prstGeom prst="rect">
            <a:avLst/>
          </a:prstGeom>
        </p:spPr>
      </p:pic>
      <p:pic>
        <p:nvPicPr>
          <p:cNvPr id="5" name="图片 4">
            <a:extLst>
              <a:ext uri="{FF2B5EF4-FFF2-40B4-BE49-F238E27FC236}">
                <a16:creationId xmlns:a16="http://schemas.microsoft.com/office/drawing/2014/main" id="{E72E8C22-2AEE-4E36-8B40-284F4ADCA837}"/>
              </a:ext>
            </a:extLst>
          </p:cNvPr>
          <p:cNvPicPr>
            <a:picLocks noChangeAspect="1"/>
          </p:cNvPicPr>
          <p:nvPr/>
        </p:nvPicPr>
        <p:blipFill>
          <a:blip r:embed="rId3"/>
          <a:stretch>
            <a:fillRect/>
          </a:stretch>
        </p:blipFill>
        <p:spPr>
          <a:xfrm>
            <a:off x="543490" y="2644489"/>
            <a:ext cx="3746437" cy="1352352"/>
          </a:xfrm>
          <a:prstGeom prst="rect">
            <a:avLst/>
          </a:prstGeom>
        </p:spPr>
      </p:pic>
      <p:pic>
        <p:nvPicPr>
          <p:cNvPr id="7" name="图片 6">
            <a:extLst>
              <a:ext uri="{FF2B5EF4-FFF2-40B4-BE49-F238E27FC236}">
                <a16:creationId xmlns:a16="http://schemas.microsoft.com/office/drawing/2014/main" id="{79526C69-2205-40DE-A28D-6A8A0694B62D}"/>
              </a:ext>
            </a:extLst>
          </p:cNvPr>
          <p:cNvPicPr>
            <a:picLocks noChangeAspect="1"/>
          </p:cNvPicPr>
          <p:nvPr/>
        </p:nvPicPr>
        <p:blipFill>
          <a:blip r:embed="rId4"/>
          <a:stretch>
            <a:fillRect/>
          </a:stretch>
        </p:blipFill>
        <p:spPr>
          <a:xfrm>
            <a:off x="4499992" y="867407"/>
            <a:ext cx="4447831" cy="1344452"/>
          </a:xfrm>
          <a:prstGeom prst="rect">
            <a:avLst/>
          </a:prstGeom>
        </p:spPr>
      </p:pic>
      <p:sp>
        <p:nvSpPr>
          <p:cNvPr id="8" name="文本框 7">
            <a:extLst>
              <a:ext uri="{FF2B5EF4-FFF2-40B4-BE49-F238E27FC236}">
                <a16:creationId xmlns:a16="http://schemas.microsoft.com/office/drawing/2014/main" id="{1F228275-4BFD-4E2D-A8EB-85C4F26E58A1}"/>
              </a:ext>
            </a:extLst>
          </p:cNvPr>
          <p:cNvSpPr txBox="1"/>
          <p:nvPr/>
        </p:nvSpPr>
        <p:spPr>
          <a:xfrm>
            <a:off x="5004048" y="2787774"/>
            <a:ext cx="3744416" cy="1477328"/>
          </a:xfrm>
          <a:prstGeom prst="rect">
            <a:avLst/>
          </a:prstGeom>
          <a:noFill/>
        </p:spPr>
        <p:txBody>
          <a:bodyPr wrap="square" rtlCol="0">
            <a:spAutoFit/>
          </a:bodyPr>
          <a:lstStyle/>
          <a:p>
            <a:r>
              <a:rPr lang="zh-CN" altLang="en-US" dirty="0"/>
              <a:t>包含了项目启动、需求计划阶段、需求开发阶段、需求管理阶段、项目收尾阶段</a:t>
            </a:r>
            <a:endParaRPr lang="en-US" altLang="zh-CN" dirty="0"/>
          </a:p>
          <a:p>
            <a:r>
              <a:rPr lang="zh-CN" altLang="en-US" dirty="0"/>
              <a:t>需求工程两个阶段 需求获取与需求分析</a:t>
            </a:r>
          </a:p>
        </p:txBody>
      </p:sp>
    </p:spTree>
    <p:extLst>
      <p:ext uri="{BB962C8B-B14F-4D97-AF65-F5344CB8AC3E}">
        <p14:creationId xmlns:p14="http://schemas.microsoft.com/office/powerpoint/2010/main" val="318039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甘特图</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Rectangle 39">
            <a:extLst>
              <a:ext uri="{FF2B5EF4-FFF2-40B4-BE49-F238E27FC236}">
                <a16:creationId xmlns:a16="http://schemas.microsoft.com/office/drawing/2014/main" id="{9CB12E2E-F8AE-41AC-866B-1148625A7395}"/>
              </a:ext>
            </a:extLst>
          </p:cNvPr>
          <p:cNvSpPr>
            <a:spLocks noChangeArrowheads="1"/>
          </p:cNvSpPr>
          <p:nvPr/>
        </p:nvSpPr>
        <p:spPr bwMode="auto">
          <a:xfrm>
            <a:off x="6876256"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11</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13</a:t>
            </a:r>
          </a:p>
        </p:txBody>
      </p:sp>
      <p:pic>
        <p:nvPicPr>
          <p:cNvPr id="3" name="图片 2">
            <a:extLst>
              <a:ext uri="{FF2B5EF4-FFF2-40B4-BE49-F238E27FC236}">
                <a16:creationId xmlns:a16="http://schemas.microsoft.com/office/drawing/2014/main" id="{C05FEF25-ABCC-4390-A024-1A980BF7A239}"/>
              </a:ext>
            </a:extLst>
          </p:cNvPr>
          <p:cNvPicPr>
            <a:picLocks noChangeAspect="1"/>
          </p:cNvPicPr>
          <p:nvPr/>
        </p:nvPicPr>
        <p:blipFill>
          <a:blip r:embed="rId2"/>
          <a:stretch>
            <a:fillRect/>
          </a:stretch>
        </p:blipFill>
        <p:spPr>
          <a:xfrm>
            <a:off x="5516344" y="853827"/>
            <a:ext cx="3084105" cy="3435846"/>
          </a:xfrm>
          <a:prstGeom prst="rect">
            <a:avLst/>
          </a:prstGeom>
        </p:spPr>
      </p:pic>
      <p:pic>
        <p:nvPicPr>
          <p:cNvPr id="5" name="图片 4">
            <a:extLst>
              <a:ext uri="{FF2B5EF4-FFF2-40B4-BE49-F238E27FC236}">
                <a16:creationId xmlns:a16="http://schemas.microsoft.com/office/drawing/2014/main" id="{7CE3C00B-0494-4C7D-BA56-E0777E990999}"/>
              </a:ext>
            </a:extLst>
          </p:cNvPr>
          <p:cNvPicPr>
            <a:picLocks noChangeAspect="1"/>
          </p:cNvPicPr>
          <p:nvPr/>
        </p:nvPicPr>
        <p:blipFill>
          <a:blip r:embed="rId3"/>
          <a:stretch>
            <a:fillRect/>
          </a:stretch>
        </p:blipFill>
        <p:spPr>
          <a:xfrm>
            <a:off x="753505" y="1203598"/>
            <a:ext cx="3551752" cy="829932"/>
          </a:xfrm>
          <a:prstGeom prst="rect">
            <a:avLst/>
          </a:prstGeom>
        </p:spPr>
      </p:pic>
      <p:pic>
        <p:nvPicPr>
          <p:cNvPr id="7" name="图片 6">
            <a:extLst>
              <a:ext uri="{FF2B5EF4-FFF2-40B4-BE49-F238E27FC236}">
                <a16:creationId xmlns:a16="http://schemas.microsoft.com/office/drawing/2014/main" id="{8FB3AB57-57EB-4086-AC4D-B71F94AD4AA3}"/>
              </a:ext>
            </a:extLst>
          </p:cNvPr>
          <p:cNvPicPr>
            <a:picLocks noChangeAspect="1"/>
          </p:cNvPicPr>
          <p:nvPr/>
        </p:nvPicPr>
        <p:blipFill>
          <a:blip r:embed="rId4"/>
          <a:stretch>
            <a:fillRect/>
          </a:stretch>
        </p:blipFill>
        <p:spPr>
          <a:xfrm>
            <a:off x="761100" y="2481569"/>
            <a:ext cx="3848637" cy="1571844"/>
          </a:xfrm>
          <a:prstGeom prst="rect">
            <a:avLst/>
          </a:prstGeom>
        </p:spPr>
      </p:pic>
    </p:spTree>
    <p:extLst>
      <p:ext uri="{BB962C8B-B14F-4D97-AF65-F5344CB8AC3E}">
        <p14:creationId xmlns:p14="http://schemas.microsoft.com/office/powerpoint/2010/main" val="1425665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3135383" y="2711831"/>
            <a:ext cx="2153154" cy="1669047"/>
          </a:xfrm>
          <a:prstGeom prst="rect">
            <a:avLst/>
          </a:prstGeom>
        </p:spPr>
        <p:txBody>
          <a:bodyPr wrap="none">
            <a:spAutoFit/>
          </a:bodyPr>
          <a:lstStyle/>
          <a:p>
            <a:pPr marL="171450" indent="-171450">
              <a:lnSpc>
                <a:spcPct val="150000"/>
              </a:lnSpc>
              <a:buFont typeface="Wingdings" panose="05000000000000000000" pitchFamily="2" charset="2"/>
              <a:buChar char="ü"/>
            </a:pPr>
            <a:r>
              <a:rPr lang="en-US" altLang="zh-CN" sz="1400" dirty="0">
                <a:ln w="6350">
                  <a:noFill/>
                </a:ln>
                <a:solidFill>
                  <a:schemeClr val="bg1">
                    <a:lumMod val="50000"/>
                  </a:schemeClr>
                </a:solidFill>
                <a:latin typeface="Impact" panose="020B0806030902050204" pitchFamily="34" charset="0"/>
                <a:ea typeface="微软雅黑" panose="020B0503020204020204" pitchFamily="34" charset="-122"/>
              </a:rPr>
              <a:t>Vision &amp; Scope</a:t>
            </a:r>
            <a:r>
              <a:rPr lang="zh-CN" altLang="en-US" sz="1400" dirty="0">
                <a:ln w="6350">
                  <a:noFill/>
                </a:ln>
                <a:solidFill>
                  <a:schemeClr val="bg1">
                    <a:lumMod val="50000"/>
                  </a:schemeClr>
                </a:solidFill>
                <a:latin typeface="Impact" panose="020B0806030902050204" pitchFamily="34" charset="0"/>
                <a:ea typeface="微软雅黑" panose="020B0503020204020204" pitchFamily="34" charset="-122"/>
              </a:rPr>
              <a:t>文档</a:t>
            </a:r>
            <a:endParaRPr lang="en-US" altLang="zh-CN" sz="14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a:ln w="6350">
                  <a:noFill/>
                </a:ln>
                <a:solidFill>
                  <a:schemeClr val="bg1">
                    <a:lumMod val="50000"/>
                  </a:schemeClr>
                </a:solidFill>
                <a:latin typeface="Impact" panose="020B0806030902050204" pitchFamily="34" charset="0"/>
                <a:ea typeface="微软雅黑" panose="020B0503020204020204" pitchFamily="34" charset="-122"/>
              </a:rPr>
              <a:t>用户群分类及用户代表</a:t>
            </a:r>
          </a:p>
          <a:p>
            <a:pPr marL="171450" indent="-171450">
              <a:lnSpc>
                <a:spcPct val="150000"/>
              </a:lnSpc>
              <a:buFont typeface="Wingdings" panose="05000000000000000000" pitchFamily="2" charset="2"/>
              <a:buChar char="ü"/>
            </a:pPr>
            <a:r>
              <a:rPr lang="zh-CN" altLang="en-US" sz="1400" dirty="0">
                <a:ln w="6350">
                  <a:noFill/>
                </a:ln>
                <a:solidFill>
                  <a:schemeClr val="bg1">
                    <a:lumMod val="50000"/>
                  </a:schemeClr>
                </a:solidFill>
                <a:latin typeface="Impact" panose="020B0806030902050204" pitchFamily="34" charset="0"/>
                <a:ea typeface="微软雅黑" panose="020B0503020204020204" pitchFamily="34" charset="-122"/>
              </a:rPr>
              <a:t>工具使用</a:t>
            </a:r>
          </a:p>
          <a:p>
            <a:pPr marL="171450" indent="-171450">
              <a:lnSpc>
                <a:spcPct val="150000"/>
              </a:lnSpc>
              <a:buFont typeface="Wingdings" panose="05000000000000000000" pitchFamily="2" charset="2"/>
              <a:buChar char="ü"/>
            </a:pPr>
            <a:r>
              <a:rPr lang="zh-CN" altLang="en-US" sz="1400" dirty="0">
                <a:ln w="6350">
                  <a:noFill/>
                </a:ln>
                <a:solidFill>
                  <a:schemeClr val="bg1">
                    <a:lumMod val="50000"/>
                  </a:schemeClr>
                </a:solidFill>
                <a:latin typeface="Impact" panose="020B0806030902050204" pitchFamily="34" charset="0"/>
                <a:ea typeface="微软雅黑" panose="020B0503020204020204" pitchFamily="34" charset="-122"/>
              </a:rPr>
              <a:t>用例文档</a:t>
            </a:r>
            <a:endParaRPr lang="en-US" altLang="zh-CN" sz="14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a:ln w="6350">
                  <a:noFill/>
                </a:ln>
                <a:solidFill>
                  <a:schemeClr val="bg1">
                    <a:lumMod val="50000"/>
                  </a:schemeClr>
                </a:solidFill>
                <a:latin typeface="Impact" panose="020B0806030902050204" pitchFamily="34" charset="0"/>
                <a:ea typeface="微软雅黑" panose="020B0503020204020204" pitchFamily="34" charset="-122"/>
              </a:rPr>
              <a:t>优先级打分与排序</a:t>
            </a:r>
            <a:endParaRPr lang="en-US" altLang="zh-CN" sz="14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39" name="矩形 38"/>
          <p:cNvSpPr/>
          <p:nvPr/>
        </p:nvSpPr>
        <p:spPr>
          <a:xfrm>
            <a:off x="4211960" y="1849130"/>
            <a:ext cx="3168352" cy="523220"/>
          </a:xfrm>
          <a:prstGeom prst="rect">
            <a:avLst/>
          </a:prstGeom>
        </p:spPr>
        <p:txBody>
          <a:bodyPr wrap="square">
            <a:spAutoFit/>
          </a:bodyPr>
          <a:lstStyle/>
          <a:p>
            <a:pPr algn="ctr"/>
            <a:r>
              <a:rPr lang="zh-CN" altLang="en-US" sz="2800" b="1" dirty="0">
                <a:ln w="6350">
                  <a:noFill/>
                </a:ln>
                <a:solidFill>
                  <a:schemeClr val="bg1">
                    <a:lumMod val="50000"/>
                  </a:schemeClr>
                </a:solidFill>
                <a:latin typeface="Impact" panose="020B0806030902050204" pitchFamily="34" charset="0"/>
                <a:ea typeface="微软雅黑" panose="020B0503020204020204" pitchFamily="34" charset="-122"/>
                <a:sym typeface="+mn-ea"/>
              </a:rPr>
              <a:t>需求获取、分析</a:t>
            </a:r>
          </a:p>
        </p:txBody>
      </p:sp>
      <p:sp>
        <p:nvSpPr>
          <p:cNvPr id="41" name="矩形 40"/>
          <p:cNvSpPr/>
          <p:nvPr/>
        </p:nvSpPr>
        <p:spPr>
          <a:xfrm>
            <a:off x="3407410" y="1649730"/>
            <a:ext cx="1164590" cy="922020"/>
          </a:xfrm>
          <a:prstGeom prst="rect">
            <a:avLst/>
          </a:prstGeom>
        </p:spPr>
        <p:txBody>
          <a:bodyPr wrap="square">
            <a:spAutoFit/>
          </a:bodyPr>
          <a:lstStyle/>
          <a:p>
            <a:pPr algn="ctr"/>
            <a:r>
              <a:rPr lang="en-US" altLang="zh-CN" sz="5400" dirty="0">
                <a:ln w="6350">
                  <a:noFill/>
                </a:ln>
                <a:solidFill>
                  <a:schemeClr val="bg1">
                    <a:lumMod val="50000"/>
                  </a:schemeClr>
                </a:solidFill>
                <a:latin typeface="Impact" panose="020B0806030902050204" pitchFamily="34" charset="0"/>
                <a:ea typeface="微软雅黑" panose="020B0503020204020204" pitchFamily="34" charset="-122"/>
              </a:rPr>
              <a:t>02</a:t>
            </a:r>
          </a:p>
        </p:txBody>
      </p:sp>
      <p:grpSp>
        <p:nvGrpSpPr>
          <p:cNvPr id="47" name="组合 46"/>
          <p:cNvGrpSpPr/>
          <p:nvPr/>
        </p:nvGrpSpPr>
        <p:grpSpPr>
          <a:xfrm>
            <a:off x="0" y="2517744"/>
            <a:ext cx="9144000" cy="54006"/>
            <a:chOff x="2190216" y="0"/>
            <a:chExt cx="7128792" cy="108012"/>
          </a:xfrm>
        </p:grpSpPr>
        <p:sp>
          <p:nvSpPr>
            <p:cNvPr id="50" name="矩形 49"/>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a:extLst>
              <a:ext uri="{FF2B5EF4-FFF2-40B4-BE49-F238E27FC236}">
                <a16:creationId xmlns:a16="http://schemas.microsoft.com/office/drawing/2014/main" id="{EB5240FB-8519-462C-928D-2A159194F7FE}"/>
              </a:ext>
            </a:extLst>
          </p:cNvPr>
          <p:cNvSpPr/>
          <p:nvPr/>
        </p:nvSpPr>
        <p:spPr>
          <a:xfrm>
            <a:off x="5507187" y="2711831"/>
            <a:ext cx="1614545" cy="1669047"/>
          </a:xfrm>
          <a:prstGeom prst="rect">
            <a:avLst/>
          </a:prstGeom>
        </p:spPr>
        <p:txBody>
          <a:bodyPr wrap="none">
            <a:spAutoFit/>
          </a:bodyPr>
          <a:lstStyle/>
          <a:p>
            <a:pPr marL="171450" indent="-171450">
              <a:lnSpc>
                <a:spcPct val="150000"/>
              </a:lnSpc>
              <a:buFont typeface="Wingdings" panose="05000000000000000000" pitchFamily="2" charset="2"/>
              <a:buChar char="ü"/>
            </a:pPr>
            <a:r>
              <a:rPr lang="zh-CN" altLang="en-US" sz="1400" dirty="0">
                <a:ln w="6350">
                  <a:noFill/>
                </a:ln>
                <a:solidFill>
                  <a:schemeClr val="bg1">
                    <a:lumMod val="50000"/>
                  </a:schemeClr>
                </a:solidFill>
                <a:latin typeface="Impact" panose="020B0806030902050204" pitchFamily="34" charset="0"/>
                <a:ea typeface="微软雅黑" panose="020B0503020204020204" pitchFamily="34" charset="-122"/>
              </a:rPr>
              <a:t>需求可行性分析</a:t>
            </a:r>
            <a:endParaRPr lang="en-US" altLang="zh-CN" sz="14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en-US" altLang="zh-CN" sz="1400" dirty="0">
                <a:ln w="6350">
                  <a:noFill/>
                </a:ln>
                <a:solidFill>
                  <a:schemeClr val="bg1">
                    <a:lumMod val="50000"/>
                  </a:schemeClr>
                </a:solidFill>
                <a:latin typeface="Impact" panose="020B0806030902050204" pitchFamily="34" charset="0"/>
                <a:ea typeface="微软雅黑" panose="020B0503020204020204" pitchFamily="34" charset="-122"/>
              </a:rPr>
              <a:t>JAD</a:t>
            </a:r>
            <a:r>
              <a:rPr lang="zh-CN" altLang="en-US" sz="1400" dirty="0">
                <a:ln w="6350">
                  <a:noFill/>
                </a:ln>
                <a:solidFill>
                  <a:schemeClr val="bg1">
                    <a:lumMod val="50000"/>
                  </a:schemeClr>
                </a:solidFill>
                <a:latin typeface="Impact" panose="020B0806030902050204" pitchFamily="34" charset="0"/>
                <a:ea typeface="微软雅黑" panose="020B0503020204020204" pitchFamily="34" charset="-122"/>
              </a:rPr>
              <a:t>会议</a:t>
            </a:r>
            <a:endParaRPr lang="en-US" altLang="zh-CN" sz="14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a:ln w="6350">
                  <a:noFill/>
                </a:ln>
                <a:solidFill>
                  <a:schemeClr val="bg1">
                    <a:lumMod val="50000"/>
                  </a:schemeClr>
                </a:solidFill>
                <a:latin typeface="Impact" panose="020B0806030902050204" pitchFamily="34" charset="0"/>
                <a:ea typeface="微软雅黑" panose="020B0503020204020204" pitchFamily="34" charset="-122"/>
              </a:rPr>
              <a:t>需求规格说明书</a:t>
            </a:r>
            <a:endParaRPr lang="en-US" altLang="zh-CN" sz="14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a:ln w="6350">
                  <a:noFill/>
                </a:ln>
                <a:solidFill>
                  <a:schemeClr val="bg1">
                    <a:lumMod val="50000"/>
                  </a:schemeClr>
                </a:solidFill>
                <a:latin typeface="Impact" panose="020B0806030902050204" pitchFamily="34" charset="0"/>
                <a:ea typeface="微软雅黑" panose="020B0503020204020204" pitchFamily="34" charset="-122"/>
              </a:rPr>
              <a:t>测试用例</a:t>
            </a:r>
            <a:endParaRPr lang="en-US" altLang="zh-CN" sz="14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a:ln w="6350">
                  <a:noFill/>
                </a:ln>
                <a:solidFill>
                  <a:schemeClr val="bg1">
                    <a:lumMod val="50000"/>
                  </a:schemeClr>
                </a:solidFill>
                <a:latin typeface="Impact" panose="020B0806030902050204" pitchFamily="34" charset="0"/>
                <a:ea typeface="微软雅黑" panose="020B0503020204020204" pitchFamily="34" charset="-122"/>
              </a:rPr>
              <a:t>用户手册</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dirty="0">
                <a:solidFill>
                  <a:schemeClr val="bg1">
                    <a:lumMod val="50000"/>
                  </a:schemeClr>
                </a:solidFill>
                <a:latin typeface="微软雅黑" panose="020B0503020204020204" pitchFamily="34" charset="-122"/>
                <a:ea typeface="微软雅黑" panose="020B0503020204020204" pitchFamily="34" charset="-122"/>
              </a:rPr>
              <a:t>Vision &amp; Scope</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文档</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Rectangle 39">
            <a:extLst>
              <a:ext uri="{FF2B5EF4-FFF2-40B4-BE49-F238E27FC236}">
                <a16:creationId xmlns:a16="http://schemas.microsoft.com/office/drawing/2014/main" id="{BF92AE96-5E1C-4872-A007-A8346F6BDC3B}"/>
              </a:ext>
            </a:extLst>
          </p:cNvPr>
          <p:cNvSpPr>
            <a:spLocks noChangeArrowheads="1"/>
          </p:cNvSpPr>
          <p:nvPr/>
        </p:nvSpPr>
        <p:spPr bwMode="auto">
          <a:xfrm>
            <a:off x="6948264"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14</a:t>
            </a:r>
          </a:p>
        </p:txBody>
      </p:sp>
      <p:pic>
        <p:nvPicPr>
          <p:cNvPr id="3" name="图片 2">
            <a:extLst>
              <a:ext uri="{FF2B5EF4-FFF2-40B4-BE49-F238E27FC236}">
                <a16:creationId xmlns:a16="http://schemas.microsoft.com/office/drawing/2014/main" id="{47FEF09E-4590-4E30-AAD6-6400020310FF}"/>
              </a:ext>
            </a:extLst>
          </p:cNvPr>
          <p:cNvPicPr>
            <a:picLocks noChangeAspect="1"/>
          </p:cNvPicPr>
          <p:nvPr/>
        </p:nvPicPr>
        <p:blipFill>
          <a:blip r:embed="rId2"/>
          <a:stretch>
            <a:fillRect/>
          </a:stretch>
        </p:blipFill>
        <p:spPr>
          <a:xfrm>
            <a:off x="1090852" y="1203598"/>
            <a:ext cx="6820138" cy="3073074"/>
          </a:xfrm>
          <a:prstGeom prst="rect">
            <a:avLst/>
          </a:prstGeom>
        </p:spPr>
      </p:pic>
    </p:spTree>
    <p:extLst>
      <p:ext uri="{BB962C8B-B14F-4D97-AF65-F5344CB8AC3E}">
        <p14:creationId xmlns:p14="http://schemas.microsoft.com/office/powerpoint/2010/main" val="2724414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dirty="0">
                <a:solidFill>
                  <a:schemeClr val="bg1">
                    <a:lumMod val="50000"/>
                  </a:schemeClr>
                </a:solidFill>
                <a:latin typeface="微软雅黑" panose="020B0503020204020204" pitchFamily="34" charset="-122"/>
                <a:ea typeface="微软雅黑" panose="020B0503020204020204" pitchFamily="34" charset="-122"/>
              </a:rPr>
              <a:t>Vision &amp; Scope</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文档</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Rectangle 39">
            <a:extLst>
              <a:ext uri="{FF2B5EF4-FFF2-40B4-BE49-F238E27FC236}">
                <a16:creationId xmlns:a16="http://schemas.microsoft.com/office/drawing/2014/main" id="{BF92AE96-5E1C-4872-A007-A8346F6BDC3B}"/>
              </a:ext>
            </a:extLst>
          </p:cNvPr>
          <p:cNvSpPr>
            <a:spLocks noChangeArrowheads="1"/>
          </p:cNvSpPr>
          <p:nvPr/>
        </p:nvSpPr>
        <p:spPr bwMode="auto">
          <a:xfrm>
            <a:off x="6948264"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14</a:t>
            </a:r>
          </a:p>
        </p:txBody>
      </p:sp>
      <p:pic>
        <p:nvPicPr>
          <p:cNvPr id="5" name="图片 4">
            <a:extLst>
              <a:ext uri="{FF2B5EF4-FFF2-40B4-BE49-F238E27FC236}">
                <a16:creationId xmlns:a16="http://schemas.microsoft.com/office/drawing/2014/main" id="{98704DBA-481A-4183-9A06-3FBE1D9B8B8A}"/>
              </a:ext>
            </a:extLst>
          </p:cNvPr>
          <p:cNvPicPr>
            <a:picLocks noChangeAspect="1"/>
          </p:cNvPicPr>
          <p:nvPr/>
        </p:nvPicPr>
        <p:blipFill>
          <a:blip r:embed="rId2"/>
          <a:stretch>
            <a:fillRect/>
          </a:stretch>
        </p:blipFill>
        <p:spPr>
          <a:xfrm>
            <a:off x="4572000" y="773291"/>
            <a:ext cx="3332257" cy="3112001"/>
          </a:xfrm>
          <a:prstGeom prst="rect">
            <a:avLst/>
          </a:prstGeom>
        </p:spPr>
      </p:pic>
      <p:pic>
        <p:nvPicPr>
          <p:cNvPr id="4" name="图片 3">
            <a:extLst>
              <a:ext uri="{FF2B5EF4-FFF2-40B4-BE49-F238E27FC236}">
                <a16:creationId xmlns:a16="http://schemas.microsoft.com/office/drawing/2014/main" id="{9DAAC344-E070-4D7D-8B29-311305122A9F}"/>
              </a:ext>
            </a:extLst>
          </p:cNvPr>
          <p:cNvPicPr>
            <a:picLocks noChangeAspect="1"/>
          </p:cNvPicPr>
          <p:nvPr/>
        </p:nvPicPr>
        <p:blipFill>
          <a:blip r:embed="rId3"/>
          <a:stretch>
            <a:fillRect/>
          </a:stretch>
        </p:blipFill>
        <p:spPr>
          <a:xfrm>
            <a:off x="641056" y="875455"/>
            <a:ext cx="2938702" cy="3397740"/>
          </a:xfrm>
          <a:prstGeom prst="rect">
            <a:avLst/>
          </a:prstGeom>
        </p:spPr>
      </p:pic>
      <p:sp>
        <p:nvSpPr>
          <p:cNvPr id="11" name="文本框 10">
            <a:extLst>
              <a:ext uri="{FF2B5EF4-FFF2-40B4-BE49-F238E27FC236}">
                <a16:creationId xmlns:a16="http://schemas.microsoft.com/office/drawing/2014/main" id="{2642A60F-F0D4-4FBB-8F8F-9E8302D317DE}"/>
              </a:ext>
            </a:extLst>
          </p:cNvPr>
          <p:cNvSpPr txBox="1"/>
          <p:nvPr/>
        </p:nvSpPr>
        <p:spPr>
          <a:xfrm>
            <a:off x="4470496" y="4155926"/>
            <a:ext cx="4032448" cy="646331"/>
          </a:xfrm>
          <a:prstGeom prst="rect">
            <a:avLst/>
          </a:prstGeom>
          <a:noFill/>
        </p:spPr>
        <p:txBody>
          <a:bodyPr wrap="square" rtlCol="0">
            <a:spAutoFit/>
          </a:bodyPr>
          <a:lstStyle/>
          <a:p>
            <a:r>
              <a:rPr lang="zh-CN" altLang="en-US" dirty="0"/>
              <a:t>主要的功能是视频观看，直播观看，记笔记，发布视频等</a:t>
            </a:r>
          </a:p>
        </p:txBody>
      </p:sp>
    </p:spTree>
    <p:extLst>
      <p:ext uri="{BB962C8B-B14F-4D97-AF65-F5344CB8AC3E}">
        <p14:creationId xmlns:p14="http://schemas.microsoft.com/office/powerpoint/2010/main" val="2407762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用户群分类及用户代表</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Rectangle 39">
            <a:extLst>
              <a:ext uri="{FF2B5EF4-FFF2-40B4-BE49-F238E27FC236}">
                <a16:creationId xmlns:a16="http://schemas.microsoft.com/office/drawing/2014/main" id="{BF92AE96-5E1C-4872-A007-A8346F6BDC3B}"/>
              </a:ext>
            </a:extLst>
          </p:cNvPr>
          <p:cNvSpPr>
            <a:spLocks noChangeArrowheads="1"/>
          </p:cNvSpPr>
          <p:nvPr/>
        </p:nvSpPr>
        <p:spPr bwMode="auto">
          <a:xfrm>
            <a:off x="6948264"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15</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16</a:t>
            </a:r>
          </a:p>
        </p:txBody>
      </p:sp>
      <p:pic>
        <p:nvPicPr>
          <p:cNvPr id="3" name="图片 2">
            <a:extLst>
              <a:ext uri="{FF2B5EF4-FFF2-40B4-BE49-F238E27FC236}">
                <a16:creationId xmlns:a16="http://schemas.microsoft.com/office/drawing/2014/main" id="{203D370C-909D-49C6-B736-17F4D96998F3}"/>
              </a:ext>
            </a:extLst>
          </p:cNvPr>
          <p:cNvPicPr>
            <a:picLocks noChangeAspect="1"/>
          </p:cNvPicPr>
          <p:nvPr/>
        </p:nvPicPr>
        <p:blipFill>
          <a:blip r:embed="rId2"/>
          <a:stretch>
            <a:fillRect/>
          </a:stretch>
        </p:blipFill>
        <p:spPr>
          <a:xfrm>
            <a:off x="505434" y="987574"/>
            <a:ext cx="5986901" cy="2680284"/>
          </a:xfrm>
          <a:prstGeom prst="rect">
            <a:avLst/>
          </a:prstGeom>
        </p:spPr>
      </p:pic>
      <p:pic>
        <p:nvPicPr>
          <p:cNvPr id="5" name="图片 4">
            <a:extLst>
              <a:ext uri="{FF2B5EF4-FFF2-40B4-BE49-F238E27FC236}">
                <a16:creationId xmlns:a16="http://schemas.microsoft.com/office/drawing/2014/main" id="{2B47CBB9-0219-48E7-8A84-BBBBEA0658BC}"/>
              </a:ext>
            </a:extLst>
          </p:cNvPr>
          <p:cNvPicPr>
            <a:picLocks noChangeAspect="1"/>
          </p:cNvPicPr>
          <p:nvPr/>
        </p:nvPicPr>
        <p:blipFill>
          <a:blip r:embed="rId3"/>
          <a:stretch>
            <a:fillRect/>
          </a:stretch>
        </p:blipFill>
        <p:spPr>
          <a:xfrm>
            <a:off x="5853669" y="699542"/>
            <a:ext cx="2882136" cy="4348193"/>
          </a:xfrm>
          <a:prstGeom prst="rect">
            <a:avLst/>
          </a:prstGeom>
        </p:spPr>
      </p:pic>
      <p:pic>
        <p:nvPicPr>
          <p:cNvPr id="7" name="图片 6">
            <a:extLst>
              <a:ext uri="{FF2B5EF4-FFF2-40B4-BE49-F238E27FC236}">
                <a16:creationId xmlns:a16="http://schemas.microsoft.com/office/drawing/2014/main" id="{1D6ED6B5-6158-4EAD-AB2F-4E4F53BFBB29}"/>
              </a:ext>
            </a:extLst>
          </p:cNvPr>
          <p:cNvPicPr>
            <a:picLocks noChangeAspect="1"/>
          </p:cNvPicPr>
          <p:nvPr/>
        </p:nvPicPr>
        <p:blipFill>
          <a:blip r:embed="rId4"/>
          <a:stretch>
            <a:fillRect/>
          </a:stretch>
        </p:blipFill>
        <p:spPr>
          <a:xfrm>
            <a:off x="2855712" y="699542"/>
            <a:ext cx="2944762" cy="4243922"/>
          </a:xfrm>
          <a:prstGeom prst="rect">
            <a:avLst/>
          </a:prstGeom>
        </p:spPr>
      </p:pic>
    </p:spTree>
    <p:extLst>
      <p:ext uri="{BB962C8B-B14F-4D97-AF65-F5344CB8AC3E}">
        <p14:creationId xmlns:p14="http://schemas.microsoft.com/office/powerpoint/2010/main" val="139520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3294112" y="1125349"/>
            <a:ext cx="2555776" cy="47429"/>
            <a:chOff x="2190216" y="0"/>
            <a:chExt cx="4752528"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TextBox 35"/>
          <p:cNvSpPr txBox="1"/>
          <p:nvPr/>
        </p:nvSpPr>
        <p:spPr>
          <a:xfrm>
            <a:off x="3832860" y="313244"/>
            <a:ext cx="1478280" cy="769441"/>
          </a:xfrm>
          <a:prstGeom prst="rect">
            <a:avLst/>
          </a:prstGeom>
          <a:noFill/>
        </p:spPr>
        <p:txBody>
          <a:bodyPr wrap="square" rtlCol="0">
            <a:spAutoFit/>
          </a:bodyPr>
          <a:lstStyle/>
          <a:p>
            <a:pPr algn="ctr"/>
            <a:r>
              <a:rPr lang="zh-CN" altLang="en-US" sz="2800" b="1" dirty="0">
                <a:ln w="6350">
                  <a:noFill/>
                </a:ln>
                <a:solidFill>
                  <a:schemeClr val="accent1"/>
                </a:solidFill>
                <a:latin typeface="Impact" panose="020B0806030902050204" pitchFamily="34" charset="0"/>
                <a:ea typeface="微软雅黑" panose="020B0503020204020204" pitchFamily="34" charset="-122"/>
              </a:rPr>
              <a:t>目  录</a:t>
            </a:r>
            <a:endParaRPr lang="en-US" altLang="zh-CN" sz="2800" b="1" dirty="0">
              <a:ln w="6350">
                <a:noFill/>
              </a:ln>
              <a:solidFill>
                <a:schemeClr val="accent1"/>
              </a:solidFill>
              <a:latin typeface="Impact" panose="020B0806030902050204" pitchFamily="34" charset="0"/>
              <a:ea typeface="微软雅黑" panose="020B0503020204020204" pitchFamily="34" charset="-122"/>
            </a:endParaRPr>
          </a:p>
          <a:p>
            <a:pPr algn="ctr"/>
            <a:r>
              <a:rPr lang="en-US" altLang="zh-CN" sz="1600" dirty="0">
                <a:ln w="6350">
                  <a:noFill/>
                </a:ln>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CONTENTS</a:t>
            </a:r>
            <a:endParaRPr lang="zh-CN" altLang="en-US" sz="1600" dirty="0">
              <a:ln w="6350">
                <a:noFill/>
              </a:ln>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 name="组合 1"/>
          <p:cNvGrpSpPr/>
          <p:nvPr/>
        </p:nvGrpSpPr>
        <p:grpSpPr>
          <a:xfrm>
            <a:off x="332151" y="1923678"/>
            <a:ext cx="1789651" cy="2677520"/>
            <a:chOff x="522514" y="3027330"/>
            <a:chExt cx="1512570" cy="1641601"/>
          </a:xfrm>
        </p:grpSpPr>
        <p:sp>
          <p:nvSpPr>
            <p:cNvPr id="54" name="矩形 53"/>
            <p:cNvSpPr/>
            <p:nvPr/>
          </p:nvSpPr>
          <p:spPr>
            <a:xfrm>
              <a:off x="522514" y="3027330"/>
              <a:ext cx="1512570" cy="164160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69" name="Freeform 9"/>
          <p:cNvSpPr>
            <a:spLocks noEditPoints="1"/>
          </p:cNvSpPr>
          <p:nvPr/>
        </p:nvSpPr>
        <p:spPr bwMode="auto">
          <a:xfrm>
            <a:off x="7728698" y="1433947"/>
            <a:ext cx="380484" cy="247914"/>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70" name="Freeform 10"/>
          <p:cNvSpPr>
            <a:spLocks noEditPoints="1"/>
          </p:cNvSpPr>
          <p:nvPr/>
        </p:nvSpPr>
        <p:spPr bwMode="auto">
          <a:xfrm>
            <a:off x="3425148" y="1448199"/>
            <a:ext cx="286864" cy="287612"/>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71" name="Freeform 11"/>
          <p:cNvSpPr>
            <a:spLocks noEditPoints="1"/>
          </p:cNvSpPr>
          <p:nvPr/>
        </p:nvSpPr>
        <p:spPr bwMode="auto">
          <a:xfrm>
            <a:off x="5821392" y="1401366"/>
            <a:ext cx="246418" cy="313076"/>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73" name="Freeform 13"/>
          <p:cNvSpPr>
            <a:spLocks noEditPoints="1"/>
          </p:cNvSpPr>
          <p:nvPr/>
        </p:nvSpPr>
        <p:spPr bwMode="auto">
          <a:xfrm>
            <a:off x="1131683" y="1424584"/>
            <a:ext cx="349030" cy="28985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grpSp>
        <p:nvGrpSpPr>
          <p:cNvPr id="74" name="组合 73"/>
          <p:cNvGrpSpPr/>
          <p:nvPr/>
        </p:nvGrpSpPr>
        <p:grpSpPr>
          <a:xfrm>
            <a:off x="2307642" y="1923678"/>
            <a:ext cx="2521923" cy="2677520"/>
            <a:chOff x="522514" y="3027330"/>
            <a:chExt cx="1512570" cy="1666686"/>
          </a:xfrm>
        </p:grpSpPr>
        <p:sp>
          <p:nvSpPr>
            <p:cNvPr id="75" name="矩形 74"/>
            <p:cNvSpPr/>
            <p:nvPr/>
          </p:nvSpPr>
          <p:spPr>
            <a:xfrm>
              <a:off x="522514" y="3027330"/>
              <a:ext cx="1512570" cy="1666686"/>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5078800" y="1923678"/>
            <a:ext cx="1765407" cy="2677189"/>
            <a:chOff x="522514" y="3027330"/>
            <a:chExt cx="1512570" cy="1641119"/>
          </a:xfrm>
        </p:grpSpPr>
        <p:sp>
          <p:nvSpPr>
            <p:cNvPr id="81" name="矩形 80"/>
            <p:cNvSpPr/>
            <p:nvPr/>
          </p:nvSpPr>
          <p:spPr>
            <a:xfrm>
              <a:off x="522514" y="3027330"/>
              <a:ext cx="1512570" cy="1641119"/>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7118355" y="1923677"/>
            <a:ext cx="1693494" cy="2677189"/>
            <a:chOff x="522514" y="3027330"/>
            <a:chExt cx="1512570" cy="1641119"/>
          </a:xfrm>
        </p:grpSpPr>
        <p:sp>
          <p:nvSpPr>
            <p:cNvPr id="84" name="矩形 83"/>
            <p:cNvSpPr/>
            <p:nvPr/>
          </p:nvSpPr>
          <p:spPr>
            <a:xfrm>
              <a:off x="522514" y="3027330"/>
              <a:ext cx="1512570" cy="1641119"/>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直接连接符 84"/>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62" name="矩形 61"/>
          <p:cNvSpPr/>
          <p:nvPr/>
        </p:nvSpPr>
        <p:spPr>
          <a:xfrm>
            <a:off x="549900" y="2546579"/>
            <a:ext cx="1364498" cy="2092945"/>
          </a:xfrm>
          <a:prstGeom prst="rect">
            <a:avLst/>
          </a:prstGeom>
        </p:spPr>
        <p:txBody>
          <a:bodyPr wrap="square">
            <a:spAutoFit/>
          </a:bodyPr>
          <a:lstStyle/>
          <a:p>
            <a:pPr marL="171450" indent="-171450">
              <a:lnSpc>
                <a:spcPct val="150000"/>
              </a:lnSpc>
              <a:buFont typeface="Wingdings" panose="05000000000000000000" pitchFamily="2" charset="2"/>
              <a:buChar char="ü"/>
            </a:pPr>
            <a:r>
              <a:rPr lang="zh-CN" altLang="en-US" sz="1100" dirty="0">
                <a:ln w="6350">
                  <a:noFill/>
                </a:ln>
                <a:solidFill>
                  <a:schemeClr val="bg1">
                    <a:lumMod val="50000"/>
                  </a:schemeClr>
                </a:solidFill>
                <a:latin typeface="Impact" panose="020B0806030902050204" pitchFamily="34" charset="0"/>
                <a:ea typeface="微软雅黑" panose="020B0503020204020204" pitchFamily="34" charset="-122"/>
              </a:rPr>
              <a:t>里程碑</a:t>
            </a:r>
            <a:endParaRPr lang="en-US" altLang="zh-CN" sz="11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100" dirty="0">
                <a:ln w="6350">
                  <a:noFill/>
                </a:ln>
                <a:solidFill>
                  <a:schemeClr val="bg1">
                    <a:lumMod val="50000"/>
                  </a:schemeClr>
                </a:solidFill>
                <a:latin typeface="Impact" panose="020B0806030902050204" pitchFamily="34" charset="0"/>
                <a:ea typeface="微软雅黑" panose="020B0503020204020204" pitchFamily="34" charset="-122"/>
              </a:rPr>
              <a:t>项目章程</a:t>
            </a:r>
            <a:endParaRPr lang="en-US" altLang="zh-CN" sz="11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100" dirty="0">
                <a:ln w="6350">
                  <a:noFill/>
                </a:ln>
                <a:solidFill>
                  <a:schemeClr val="bg1">
                    <a:lumMod val="50000"/>
                  </a:schemeClr>
                </a:solidFill>
                <a:latin typeface="Impact" panose="020B0806030902050204" pitchFamily="34" charset="0"/>
                <a:ea typeface="微软雅黑" panose="020B0503020204020204" pitchFamily="34" charset="-122"/>
              </a:rPr>
              <a:t>项目计划</a:t>
            </a:r>
            <a:endParaRPr lang="en-US" altLang="zh-CN" sz="11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100" dirty="0">
                <a:ln w="6350">
                  <a:noFill/>
                </a:ln>
                <a:solidFill>
                  <a:schemeClr val="bg1">
                    <a:lumMod val="50000"/>
                  </a:schemeClr>
                </a:solidFill>
                <a:latin typeface="Impact" panose="020B0806030902050204" pitchFamily="34" charset="0"/>
                <a:ea typeface="微软雅黑" panose="020B0503020204020204" pitchFamily="34" charset="-122"/>
              </a:rPr>
              <a:t>项目会议</a:t>
            </a:r>
            <a:r>
              <a:rPr lang="en-US" altLang="zh-CN" sz="1100" dirty="0">
                <a:ln w="6350">
                  <a:noFill/>
                </a:ln>
                <a:solidFill>
                  <a:schemeClr val="bg1">
                    <a:lumMod val="50000"/>
                  </a:schemeClr>
                </a:solidFill>
                <a:latin typeface="Impact" panose="020B0806030902050204" pitchFamily="34" charset="0"/>
                <a:ea typeface="微软雅黑" panose="020B0503020204020204" pitchFamily="34" charset="-122"/>
              </a:rPr>
              <a:t> </a:t>
            </a:r>
          </a:p>
          <a:p>
            <a:pPr marL="171450" indent="-171450">
              <a:lnSpc>
                <a:spcPct val="150000"/>
              </a:lnSpc>
              <a:buFont typeface="Wingdings" panose="05000000000000000000" pitchFamily="2" charset="2"/>
              <a:buChar char="ü"/>
            </a:pPr>
            <a:r>
              <a:rPr lang="zh-CN" altLang="en-US" sz="1100" dirty="0">
                <a:ln w="6350">
                  <a:noFill/>
                </a:ln>
                <a:solidFill>
                  <a:schemeClr val="bg1">
                    <a:lumMod val="50000"/>
                  </a:schemeClr>
                </a:solidFill>
                <a:latin typeface="Impact" panose="020B0806030902050204" pitchFamily="34" charset="0"/>
                <a:ea typeface="微软雅黑" panose="020B0503020204020204" pitchFamily="34" charset="-122"/>
              </a:rPr>
              <a:t>内部评审记录</a:t>
            </a:r>
            <a:endParaRPr lang="en-US" altLang="zh-CN" sz="11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100" dirty="0">
                <a:ln w="6350">
                  <a:noFill/>
                </a:ln>
                <a:solidFill>
                  <a:schemeClr val="bg1">
                    <a:lumMod val="50000"/>
                  </a:schemeClr>
                </a:solidFill>
                <a:latin typeface="Impact" panose="020B0806030902050204" pitchFamily="34" charset="0"/>
                <a:ea typeface="微软雅黑" panose="020B0503020204020204" pitchFamily="34" charset="-122"/>
              </a:rPr>
              <a:t>配置管理工具</a:t>
            </a:r>
            <a:endParaRPr lang="en-US" altLang="zh-CN" sz="11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100" dirty="0">
                <a:ln w="6350">
                  <a:noFill/>
                </a:ln>
                <a:solidFill>
                  <a:schemeClr val="bg1">
                    <a:lumMod val="50000"/>
                  </a:schemeClr>
                </a:solidFill>
                <a:latin typeface="Impact" panose="020B0806030902050204" pitchFamily="34" charset="0"/>
                <a:ea typeface="微软雅黑" panose="020B0503020204020204" pitchFamily="34" charset="-122"/>
              </a:rPr>
              <a:t>文档历史</a:t>
            </a:r>
            <a:endParaRPr lang="en-US" altLang="zh-CN" sz="11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en-US" altLang="zh-CN" sz="1100" dirty="0">
                <a:ln w="6350">
                  <a:noFill/>
                </a:ln>
                <a:solidFill>
                  <a:schemeClr val="bg1">
                    <a:lumMod val="50000"/>
                  </a:schemeClr>
                </a:solidFill>
                <a:latin typeface="Impact" panose="020B0806030902050204" pitchFamily="34" charset="0"/>
                <a:ea typeface="微软雅黑" panose="020B0503020204020204" pitchFamily="34" charset="-122"/>
              </a:rPr>
              <a:t>WBS</a:t>
            </a:r>
            <a:r>
              <a:rPr lang="zh-CN" altLang="en-US" sz="1100" dirty="0">
                <a:ln w="6350">
                  <a:noFill/>
                </a:ln>
                <a:solidFill>
                  <a:schemeClr val="bg1">
                    <a:lumMod val="50000"/>
                  </a:schemeClr>
                </a:solidFill>
                <a:latin typeface="Impact" panose="020B0806030902050204" pitchFamily="34" charset="0"/>
                <a:ea typeface="微软雅黑" panose="020B0503020204020204" pitchFamily="34" charset="-122"/>
              </a:rPr>
              <a:t>与甘特图</a:t>
            </a:r>
          </a:p>
        </p:txBody>
      </p:sp>
      <p:sp>
        <p:nvSpPr>
          <p:cNvPr id="65" name="矩形 64"/>
          <p:cNvSpPr/>
          <p:nvPr/>
        </p:nvSpPr>
        <p:spPr>
          <a:xfrm>
            <a:off x="2340180" y="2025033"/>
            <a:ext cx="2281817" cy="369332"/>
          </a:xfrm>
          <a:prstGeom prst="rect">
            <a:avLst/>
          </a:prstGeom>
        </p:spPr>
        <p:txBody>
          <a:bodyPr wrap="square">
            <a:spAutoFit/>
          </a:bodyPr>
          <a:lstStyle/>
          <a:p>
            <a:pPr algn="ctr"/>
            <a:r>
              <a:rPr lang="zh-CN" altLang="en-US" sz="1800" b="1" dirty="0">
                <a:ln w="6350">
                  <a:noFill/>
                </a:ln>
                <a:solidFill>
                  <a:schemeClr val="bg1">
                    <a:lumMod val="50000"/>
                  </a:schemeClr>
                </a:solidFill>
                <a:latin typeface="Impact" panose="020B0806030902050204" pitchFamily="34" charset="0"/>
                <a:ea typeface="微软雅黑" panose="020B0503020204020204" pitchFamily="34" charset="-122"/>
                <a:sym typeface="+mn-ea"/>
              </a:rPr>
              <a:t>需求获取、分析</a:t>
            </a:r>
          </a:p>
        </p:txBody>
      </p:sp>
      <p:sp>
        <p:nvSpPr>
          <p:cNvPr id="66" name="矩形 65"/>
          <p:cNvSpPr/>
          <p:nvPr/>
        </p:nvSpPr>
        <p:spPr>
          <a:xfrm>
            <a:off x="279280" y="1978360"/>
            <a:ext cx="1895865" cy="369332"/>
          </a:xfrm>
          <a:prstGeom prst="rect">
            <a:avLst/>
          </a:prstGeom>
        </p:spPr>
        <p:txBody>
          <a:bodyPr wrap="square">
            <a:spAutoFit/>
          </a:bodyPr>
          <a:lstStyle/>
          <a:p>
            <a:pPr algn="ctr"/>
            <a:r>
              <a:rPr lang="zh-CN" altLang="en-US" b="1" dirty="0">
                <a:ln w="6350">
                  <a:noFill/>
                </a:ln>
                <a:solidFill>
                  <a:schemeClr val="bg1">
                    <a:lumMod val="50000"/>
                  </a:schemeClr>
                </a:solidFill>
                <a:latin typeface="Impact" panose="020B0806030902050204" pitchFamily="34" charset="0"/>
                <a:ea typeface="微软雅黑" panose="020B0503020204020204" pitchFamily="34" charset="-122"/>
              </a:rPr>
              <a:t>项目计划阶段</a:t>
            </a:r>
          </a:p>
        </p:txBody>
      </p:sp>
      <p:sp>
        <p:nvSpPr>
          <p:cNvPr id="67" name="矩形 66"/>
          <p:cNvSpPr/>
          <p:nvPr/>
        </p:nvSpPr>
        <p:spPr>
          <a:xfrm>
            <a:off x="7333709" y="2019217"/>
            <a:ext cx="1228530" cy="369332"/>
          </a:xfrm>
          <a:prstGeom prst="rect">
            <a:avLst/>
          </a:prstGeom>
        </p:spPr>
        <p:txBody>
          <a:bodyPr wrap="square">
            <a:spAutoFit/>
          </a:bodyPr>
          <a:lstStyle/>
          <a:p>
            <a:pPr algn="ctr"/>
            <a:r>
              <a:rPr lang="zh-CN" altLang="en-US" b="1" dirty="0">
                <a:ln w="6350">
                  <a:noFill/>
                </a:ln>
                <a:solidFill>
                  <a:schemeClr val="bg1">
                    <a:lumMod val="50000"/>
                  </a:schemeClr>
                </a:solidFill>
                <a:latin typeface="Impact" panose="020B0806030902050204" pitchFamily="34" charset="0"/>
                <a:ea typeface="微软雅黑" panose="020B0503020204020204" pitchFamily="34" charset="-122"/>
              </a:rPr>
              <a:t>项目收尾</a:t>
            </a:r>
          </a:p>
        </p:txBody>
      </p:sp>
      <p:sp>
        <p:nvSpPr>
          <p:cNvPr id="68" name="矩形 67"/>
          <p:cNvSpPr/>
          <p:nvPr/>
        </p:nvSpPr>
        <p:spPr>
          <a:xfrm>
            <a:off x="5049922" y="2019217"/>
            <a:ext cx="1832040" cy="369332"/>
          </a:xfrm>
          <a:prstGeom prst="rect">
            <a:avLst/>
          </a:prstGeom>
        </p:spPr>
        <p:txBody>
          <a:bodyPr wrap="square">
            <a:spAutoFit/>
          </a:bodyPr>
          <a:lstStyle/>
          <a:p>
            <a:pPr algn="ctr"/>
            <a:r>
              <a:rPr lang="zh-CN" altLang="en-US" b="1" dirty="0">
                <a:ln w="6350">
                  <a:noFill/>
                </a:ln>
                <a:solidFill>
                  <a:schemeClr val="bg1">
                    <a:lumMod val="50000"/>
                  </a:schemeClr>
                </a:solidFill>
                <a:latin typeface="Impact" panose="020B0806030902050204" pitchFamily="34" charset="0"/>
                <a:ea typeface="微软雅黑" panose="020B0503020204020204" pitchFamily="34" charset="-122"/>
              </a:rPr>
              <a:t>需求变更管理</a:t>
            </a:r>
          </a:p>
        </p:txBody>
      </p:sp>
      <p:sp>
        <p:nvSpPr>
          <p:cNvPr id="3" name="矩形 2"/>
          <p:cNvSpPr/>
          <p:nvPr/>
        </p:nvSpPr>
        <p:spPr>
          <a:xfrm>
            <a:off x="2340180" y="2446015"/>
            <a:ext cx="2241187" cy="2092945"/>
          </a:xfrm>
          <a:prstGeom prst="rect">
            <a:avLst/>
          </a:prstGeom>
        </p:spPr>
        <p:txBody>
          <a:bodyPr wrap="square">
            <a:spAutoFit/>
          </a:bodyPr>
          <a:lstStyle/>
          <a:p>
            <a:pPr marL="171450" indent="-171450">
              <a:lnSpc>
                <a:spcPct val="150000"/>
              </a:lnSpc>
              <a:buFont typeface="Wingdings" panose="05000000000000000000" pitchFamily="2" charset="2"/>
              <a:buChar char="ü"/>
            </a:pPr>
            <a:r>
              <a:rPr lang="en-US" altLang="zh-CN" sz="1100" dirty="0">
                <a:ln w="6350">
                  <a:noFill/>
                </a:ln>
                <a:solidFill>
                  <a:schemeClr val="bg1">
                    <a:lumMod val="50000"/>
                  </a:schemeClr>
                </a:solidFill>
                <a:latin typeface="Impact" panose="020B0806030902050204" pitchFamily="34" charset="0"/>
                <a:ea typeface="微软雅黑" panose="020B0503020204020204" pitchFamily="34" charset="-122"/>
              </a:rPr>
              <a:t>Vision &amp; Scope</a:t>
            </a:r>
            <a:r>
              <a:rPr lang="zh-CN" altLang="en-US" sz="1100" dirty="0">
                <a:ln w="6350">
                  <a:noFill/>
                </a:ln>
                <a:solidFill>
                  <a:schemeClr val="bg1">
                    <a:lumMod val="50000"/>
                  </a:schemeClr>
                </a:solidFill>
                <a:latin typeface="Impact" panose="020B0806030902050204" pitchFamily="34" charset="0"/>
                <a:ea typeface="微软雅黑" panose="020B0503020204020204" pitchFamily="34" charset="-122"/>
              </a:rPr>
              <a:t>文档</a:t>
            </a:r>
            <a:endParaRPr lang="en-US" altLang="zh-CN" sz="11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100" dirty="0">
                <a:ln w="6350">
                  <a:noFill/>
                </a:ln>
                <a:solidFill>
                  <a:schemeClr val="bg1">
                    <a:lumMod val="50000"/>
                  </a:schemeClr>
                </a:solidFill>
                <a:latin typeface="Impact" panose="020B0806030902050204" pitchFamily="34" charset="0"/>
                <a:ea typeface="微软雅黑" panose="020B0503020204020204" pitchFamily="34" charset="-122"/>
              </a:rPr>
              <a:t>用户群分类及用户代表</a:t>
            </a:r>
          </a:p>
          <a:p>
            <a:pPr marL="171450" indent="-171450">
              <a:lnSpc>
                <a:spcPct val="150000"/>
              </a:lnSpc>
              <a:buFont typeface="Wingdings" panose="05000000000000000000" pitchFamily="2" charset="2"/>
              <a:buChar char="ü"/>
            </a:pPr>
            <a:r>
              <a:rPr lang="zh-CN" altLang="en-US" sz="1100" dirty="0">
                <a:ln w="6350">
                  <a:noFill/>
                </a:ln>
                <a:solidFill>
                  <a:schemeClr val="bg1">
                    <a:lumMod val="50000"/>
                  </a:schemeClr>
                </a:solidFill>
                <a:latin typeface="Impact" panose="020B0806030902050204" pitchFamily="34" charset="0"/>
                <a:ea typeface="微软雅黑" panose="020B0503020204020204" pitchFamily="34" charset="-122"/>
              </a:rPr>
              <a:t>工具使用</a:t>
            </a:r>
          </a:p>
          <a:p>
            <a:pPr marL="171450" indent="-171450">
              <a:lnSpc>
                <a:spcPct val="150000"/>
              </a:lnSpc>
              <a:buFont typeface="Wingdings" panose="05000000000000000000" pitchFamily="2" charset="2"/>
              <a:buChar char="ü"/>
            </a:pPr>
            <a:r>
              <a:rPr lang="zh-CN" altLang="en-US" sz="1100" dirty="0">
                <a:ln w="6350">
                  <a:noFill/>
                </a:ln>
                <a:solidFill>
                  <a:schemeClr val="bg1">
                    <a:lumMod val="50000"/>
                  </a:schemeClr>
                </a:solidFill>
                <a:latin typeface="Impact" panose="020B0806030902050204" pitchFamily="34" charset="0"/>
                <a:ea typeface="微软雅黑" panose="020B0503020204020204" pitchFamily="34" charset="-122"/>
              </a:rPr>
              <a:t>用例文档</a:t>
            </a:r>
            <a:endParaRPr lang="en-US" altLang="zh-CN" sz="11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100" dirty="0">
                <a:ln w="6350">
                  <a:noFill/>
                </a:ln>
                <a:solidFill>
                  <a:schemeClr val="bg1">
                    <a:lumMod val="50000"/>
                  </a:schemeClr>
                </a:solidFill>
                <a:latin typeface="Impact" panose="020B0806030902050204" pitchFamily="34" charset="0"/>
                <a:ea typeface="微软雅黑" panose="020B0503020204020204" pitchFamily="34" charset="-122"/>
              </a:rPr>
              <a:t>优先级打分与排序</a:t>
            </a:r>
            <a:endParaRPr lang="en-US" altLang="zh-CN" sz="11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100" dirty="0">
                <a:ln w="6350">
                  <a:noFill/>
                </a:ln>
                <a:solidFill>
                  <a:schemeClr val="bg1">
                    <a:lumMod val="50000"/>
                  </a:schemeClr>
                </a:solidFill>
                <a:latin typeface="Impact" panose="020B0806030902050204" pitchFamily="34" charset="0"/>
                <a:ea typeface="微软雅黑" panose="020B0503020204020204" pitchFamily="34" charset="-122"/>
              </a:rPr>
              <a:t>需求可行性分析</a:t>
            </a:r>
            <a:endParaRPr lang="en-US" altLang="zh-CN" sz="11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en-US" altLang="zh-CN" sz="1100" dirty="0">
                <a:ln w="6350">
                  <a:noFill/>
                </a:ln>
                <a:solidFill>
                  <a:schemeClr val="bg1">
                    <a:lumMod val="50000"/>
                  </a:schemeClr>
                </a:solidFill>
                <a:latin typeface="Impact" panose="020B0806030902050204" pitchFamily="34" charset="0"/>
                <a:ea typeface="微软雅黑" panose="020B0503020204020204" pitchFamily="34" charset="-122"/>
              </a:rPr>
              <a:t>JAD</a:t>
            </a:r>
            <a:r>
              <a:rPr lang="zh-CN" altLang="en-US" sz="1100" dirty="0">
                <a:ln w="6350">
                  <a:noFill/>
                </a:ln>
                <a:solidFill>
                  <a:schemeClr val="bg1">
                    <a:lumMod val="50000"/>
                  </a:schemeClr>
                </a:solidFill>
                <a:latin typeface="Impact" panose="020B0806030902050204" pitchFamily="34" charset="0"/>
                <a:ea typeface="微软雅黑" panose="020B0503020204020204" pitchFamily="34" charset="-122"/>
              </a:rPr>
              <a:t>会议</a:t>
            </a:r>
            <a:endParaRPr lang="en-US" altLang="zh-CN" sz="11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100" dirty="0">
                <a:ln w="6350">
                  <a:noFill/>
                </a:ln>
                <a:solidFill>
                  <a:schemeClr val="bg1">
                    <a:lumMod val="50000"/>
                  </a:schemeClr>
                </a:solidFill>
                <a:latin typeface="Impact" panose="020B0806030902050204" pitchFamily="34" charset="0"/>
                <a:ea typeface="微软雅黑" panose="020B0503020204020204" pitchFamily="34" charset="-122"/>
              </a:rPr>
              <a:t>需求规格说明书</a:t>
            </a:r>
            <a:endParaRPr lang="en-US" altLang="zh-CN" sz="11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9" name="矩形 8"/>
          <p:cNvSpPr/>
          <p:nvPr/>
        </p:nvSpPr>
        <p:spPr>
          <a:xfrm>
            <a:off x="5083719" y="2621743"/>
            <a:ext cx="2224304" cy="1331198"/>
          </a:xfrm>
          <a:prstGeom prst="rect">
            <a:avLst/>
          </a:prstGeom>
        </p:spPr>
        <p:txBody>
          <a:bodyPr wrap="square">
            <a:spAutoFit/>
          </a:bodyPr>
          <a:lstStyle/>
          <a:p>
            <a:pPr marL="171450" indent="-171450" algn="l">
              <a:lnSpc>
                <a:spcPct val="150000"/>
              </a:lnSpc>
              <a:buFont typeface="Wingdings" panose="05000000000000000000" pitchFamily="2" charset="2"/>
              <a:buChar char="ü"/>
            </a:pPr>
            <a:r>
              <a:rPr lang="zh-CN" altLang="zh-CN" sz="1100" dirty="0">
                <a:ln w="6350">
                  <a:noFill/>
                </a:ln>
                <a:solidFill>
                  <a:schemeClr val="bg1">
                    <a:lumMod val="50000"/>
                  </a:schemeClr>
                </a:solidFill>
                <a:latin typeface="Impact" panose="020B0806030902050204" pitchFamily="34" charset="0"/>
                <a:ea typeface="微软雅黑" panose="020B0503020204020204" pitchFamily="34" charset="-122"/>
                <a:sym typeface="+mn-ea"/>
              </a:rPr>
              <a:t>需求录入</a:t>
            </a:r>
          </a:p>
          <a:p>
            <a:pPr marL="171450" indent="-171450" algn="l">
              <a:lnSpc>
                <a:spcPct val="150000"/>
              </a:lnSpc>
              <a:buFont typeface="Wingdings" panose="05000000000000000000" pitchFamily="2" charset="2"/>
              <a:buChar char="ü"/>
            </a:pPr>
            <a:r>
              <a:rPr lang="zh-CN" altLang="zh-CN" sz="1100" dirty="0">
                <a:ln w="6350">
                  <a:noFill/>
                </a:ln>
                <a:solidFill>
                  <a:schemeClr val="bg1">
                    <a:lumMod val="50000"/>
                  </a:schemeClr>
                </a:solidFill>
                <a:latin typeface="Impact" panose="020B0806030902050204" pitchFamily="34" charset="0"/>
                <a:ea typeface="微软雅黑" panose="020B0503020204020204" pitchFamily="34" charset="-122"/>
                <a:sym typeface="+mn-ea"/>
              </a:rPr>
              <a:t>需求追踪矩阵</a:t>
            </a:r>
            <a:endParaRPr lang="en-US" altLang="zh-CN" sz="1100" dirty="0">
              <a:ln w="6350">
                <a:noFill/>
              </a:ln>
              <a:solidFill>
                <a:schemeClr val="bg1">
                  <a:lumMod val="50000"/>
                </a:schemeClr>
              </a:solidFill>
              <a:latin typeface="Impact" panose="020B0806030902050204" pitchFamily="34" charset="0"/>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en-US" altLang="zh-CN" sz="1100" dirty="0">
                <a:ln w="6350">
                  <a:noFill/>
                </a:ln>
                <a:solidFill>
                  <a:schemeClr val="bg1">
                    <a:lumMod val="50000"/>
                  </a:schemeClr>
                </a:solidFill>
                <a:latin typeface="Impact" panose="020B0806030902050204" pitchFamily="34" charset="0"/>
                <a:ea typeface="微软雅黑" panose="020B0503020204020204" pitchFamily="34" charset="-122"/>
                <a:sym typeface="+mn-ea"/>
              </a:rPr>
              <a:t>CCB</a:t>
            </a:r>
            <a:r>
              <a:rPr lang="zh-CN" altLang="en-US" sz="1100" dirty="0">
                <a:ln w="6350">
                  <a:noFill/>
                </a:ln>
                <a:solidFill>
                  <a:schemeClr val="bg1">
                    <a:lumMod val="50000"/>
                  </a:schemeClr>
                </a:solidFill>
                <a:latin typeface="Impact" panose="020B0806030902050204" pitchFamily="34" charset="0"/>
                <a:ea typeface="微软雅黑" panose="020B0503020204020204" pitchFamily="34" charset="-122"/>
                <a:sym typeface="+mn-ea"/>
              </a:rPr>
              <a:t>邀请与确认</a:t>
            </a:r>
            <a:endParaRPr lang="zh-CN" altLang="zh-CN" sz="1100" dirty="0">
              <a:ln w="6350">
                <a:noFill/>
              </a:ln>
              <a:solidFill>
                <a:schemeClr val="bg1">
                  <a:lumMod val="50000"/>
                </a:schemeClr>
              </a:solidFill>
              <a:latin typeface="Impact" panose="020B0806030902050204" pitchFamily="34" charset="0"/>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en-US" altLang="zh-CN" sz="1100" dirty="0">
                <a:ln w="6350">
                  <a:noFill/>
                </a:ln>
                <a:solidFill>
                  <a:schemeClr val="bg1">
                    <a:lumMod val="50000"/>
                  </a:schemeClr>
                </a:solidFill>
                <a:latin typeface="Impact" panose="020B0806030902050204" pitchFamily="34" charset="0"/>
                <a:ea typeface="微软雅黑" panose="020B0503020204020204" pitchFamily="34" charset="-122"/>
                <a:sym typeface="+mn-ea"/>
              </a:rPr>
              <a:t>CCB</a:t>
            </a:r>
            <a:r>
              <a:rPr lang="zh-CN" altLang="en-US" sz="1100" dirty="0">
                <a:ln w="6350">
                  <a:noFill/>
                </a:ln>
                <a:solidFill>
                  <a:schemeClr val="bg1">
                    <a:lumMod val="50000"/>
                  </a:schemeClr>
                </a:solidFill>
                <a:latin typeface="Impact" panose="020B0806030902050204" pitchFamily="34" charset="0"/>
                <a:ea typeface="微软雅黑" panose="020B0503020204020204" pitchFamily="34" charset="-122"/>
                <a:sym typeface="+mn-ea"/>
              </a:rPr>
              <a:t>章程</a:t>
            </a:r>
            <a:endParaRPr lang="en-US" altLang="zh-CN" sz="1100" dirty="0">
              <a:ln w="6350">
                <a:noFill/>
              </a:ln>
              <a:solidFill>
                <a:schemeClr val="bg1">
                  <a:lumMod val="50000"/>
                </a:schemeClr>
              </a:solidFill>
              <a:latin typeface="Impact" panose="020B0806030902050204" pitchFamily="34" charset="0"/>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100" dirty="0">
                <a:ln w="6350">
                  <a:noFill/>
                </a:ln>
                <a:solidFill>
                  <a:schemeClr val="bg1">
                    <a:lumMod val="50000"/>
                  </a:schemeClr>
                </a:solidFill>
                <a:latin typeface="Impact" panose="020B0806030902050204" pitchFamily="34" charset="0"/>
                <a:ea typeface="微软雅黑" panose="020B0503020204020204" pitchFamily="34" charset="-122"/>
                <a:sym typeface="+mn-ea"/>
              </a:rPr>
              <a:t>需求变更申请与影响报告</a:t>
            </a:r>
          </a:p>
        </p:txBody>
      </p:sp>
      <p:sp>
        <p:nvSpPr>
          <p:cNvPr id="10" name="矩形 9"/>
          <p:cNvSpPr/>
          <p:nvPr/>
        </p:nvSpPr>
        <p:spPr>
          <a:xfrm>
            <a:off x="7335848" y="2592823"/>
            <a:ext cx="1258476" cy="1331198"/>
          </a:xfrm>
          <a:prstGeom prst="rect">
            <a:avLst/>
          </a:prstGeom>
        </p:spPr>
        <p:txBody>
          <a:bodyPr wrap="square">
            <a:spAutoFit/>
          </a:bodyPr>
          <a:lstStyle/>
          <a:p>
            <a:pPr marL="171450" indent="-171450" algn="l">
              <a:lnSpc>
                <a:spcPct val="150000"/>
              </a:lnSpc>
              <a:buFont typeface="Wingdings" panose="05000000000000000000" pitchFamily="2" charset="2"/>
              <a:buChar char="ü"/>
            </a:pPr>
            <a:r>
              <a:rPr lang="zh-CN" altLang="en-US" sz="1100" dirty="0">
                <a:ln w="6350">
                  <a:noFill/>
                </a:ln>
                <a:solidFill>
                  <a:schemeClr val="bg1">
                    <a:lumMod val="50000"/>
                  </a:schemeClr>
                </a:solidFill>
                <a:latin typeface="Impact" panose="020B0806030902050204" pitchFamily="34" charset="0"/>
                <a:ea typeface="微软雅黑" panose="020B0503020204020204" pitchFamily="34" charset="-122"/>
                <a:sym typeface="+mn-ea"/>
              </a:rPr>
              <a:t>界面原型</a:t>
            </a:r>
            <a:endParaRPr lang="en-US" altLang="zh-CN" sz="1100" dirty="0">
              <a:ln w="6350">
                <a:noFill/>
              </a:ln>
              <a:solidFill>
                <a:schemeClr val="bg1">
                  <a:lumMod val="50000"/>
                </a:schemeClr>
              </a:solidFill>
              <a:latin typeface="Impact" panose="020B0806030902050204" pitchFamily="34" charset="0"/>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100" dirty="0">
                <a:ln w="6350">
                  <a:noFill/>
                </a:ln>
                <a:solidFill>
                  <a:schemeClr val="bg1">
                    <a:lumMod val="50000"/>
                  </a:schemeClr>
                </a:solidFill>
                <a:latin typeface="Impact" panose="020B0806030902050204" pitchFamily="34" charset="0"/>
                <a:ea typeface="微软雅黑" panose="020B0503020204020204" pitchFamily="34" charset="-122"/>
                <a:sym typeface="+mn-ea"/>
              </a:rPr>
              <a:t>团队建设</a:t>
            </a:r>
            <a:endParaRPr lang="en-US" altLang="zh-CN" sz="1100" dirty="0">
              <a:ln w="6350">
                <a:noFill/>
              </a:ln>
              <a:solidFill>
                <a:schemeClr val="bg1">
                  <a:lumMod val="50000"/>
                </a:schemeClr>
              </a:solidFill>
              <a:latin typeface="Impact" panose="020B0806030902050204" pitchFamily="34" charset="0"/>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100" dirty="0">
                <a:ln w="6350">
                  <a:noFill/>
                </a:ln>
                <a:solidFill>
                  <a:schemeClr val="bg1">
                    <a:lumMod val="50000"/>
                  </a:schemeClr>
                </a:solidFill>
                <a:latin typeface="Impact" panose="020B0806030902050204" pitchFamily="34" charset="0"/>
                <a:ea typeface="微软雅黑" panose="020B0503020204020204" pitchFamily="34" charset="-122"/>
                <a:sym typeface="+mn-ea"/>
              </a:rPr>
              <a:t>项目总结报告</a:t>
            </a:r>
            <a:endParaRPr lang="en-US" altLang="zh-CN" sz="1100" dirty="0">
              <a:ln w="6350">
                <a:noFill/>
              </a:ln>
              <a:solidFill>
                <a:schemeClr val="bg1">
                  <a:lumMod val="50000"/>
                </a:schemeClr>
              </a:solidFill>
              <a:latin typeface="Impact" panose="020B0806030902050204" pitchFamily="34" charset="0"/>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100" dirty="0">
                <a:ln w="6350">
                  <a:noFill/>
                </a:ln>
                <a:solidFill>
                  <a:schemeClr val="bg1">
                    <a:lumMod val="50000"/>
                  </a:schemeClr>
                </a:solidFill>
                <a:latin typeface="Impact" panose="020B0806030902050204" pitchFamily="34" charset="0"/>
                <a:ea typeface="微软雅黑" panose="020B0503020204020204" pitchFamily="34" charset="-122"/>
                <a:sym typeface="+mn-ea"/>
              </a:rPr>
              <a:t>移动课堂主力</a:t>
            </a:r>
            <a:endParaRPr lang="zh-CN" altLang="en-US" sz="11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100" dirty="0">
                <a:ln w="6350">
                  <a:noFill/>
                </a:ln>
                <a:solidFill>
                  <a:schemeClr val="bg1">
                    <a:lumMod val="50000"/>
                  </a:schemeClr>
                </a:solidFill>
                <a:latin typeface="Impact" panose="020B0806030902050204" pitchFamily="34" charset="0"/>
                <a:ea typeface="微软雅黑" panose="020B0503020204020204" pitchFamily="34" charset="-122"/>
                <a:sym typeface="+mn-ea"/>
              </a:rPr>
              <a:t>参考资料</a:t>
            </a:r>
          </a:p>
        </p:txBody>
      </p:sp>
      <p:sp>
        <p:nvSpPr>
          <p:cNvPr id="39" name="文本框 38">
            <a:extLst>
              <a:ext uri="{FF2B5EF4-FFF2-40B4-BE49-F238E27FC236}">
                <a16:creationId xmlns:a16="http://schemas.microsoft.com/office/drawing/2014/main" id="{28666ACA-7701-4919-B577-F31AC3A65FCD}"/>
              </a:ext>
            </a:extLst>
          </p:cNvPr>
          <p:cNvSpPr txBox="1"/>
          <p:nvPr/>
        </p:nvSpPr>
        <p:spPr>
          <a:xfrm>
            <a:off x="3936820" y="2430827"/>
            <a:ext cx="1067228" cy="569451"/>
          </a:xfrm>
          <a:prstGeom prst="rect">
            <a:avLst/>
          </a:prstGeom>
          <a:noFill/>
        </p:spPr>
        <p:txBody>
          <a:bodyPr wrap="square">
            <a:spAutoFit/>
          </a:bodyPr>
          <a:lstStyle/>
          <a:p>
            <a:pPr marL="171450" indent="-171450">
              <a:lnSpc>
                <a:spcPct val="150000"/>
              </a:lnSpc>
              <a:buFont typeface="Wingdings" panose="05000000000000000000" pitchFamily="2" charset="2"/>
              <a:buChar char="ü"/>
            </a:pPr>
            <a:r>
              <a:rPr lang="zh-CN" altLang="en-US" sz="1100" dirty="0">
                <a:ln w="6350">
                  <a:noFill/>
                </a:ln>
                <a:solidFill>
                  <a:schemeClr val="bg1">
                    <a:lumMod val="50000"/>
                  </a:schemeClr>
                </a:solidFill>
                <a:latin typeface="Impact" panose="020B0806030902050204" pitchFamily="34" charset="0"/>
                <a:ea typeface="微软雅黑" panose="020B0503020204020204" pitchFamily="34" charset="-122"/>
              </a:rPr>
              <a:t>测试用例</a:t>
            </a:r>
            <a:endParaRPr lang="en-US" altLang="zh-CN" sz="11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100" dirty="0">
                <a:ln w="6350">
                  <a:noFill/>
                </a:ln>
                <a:solidFill>
                  <a:schemeClr val="bg1">
                    <a:lumMod val="50000"/>
                  </a:schemeClr>
                </a:solidFill>
                <a:latin typeface="Impact" panose="020B0806030902050204" pitchFamily="34" charset="0"/>
                <a:ea typeface="微软雅黑" panose="020B0503020204020204" pitchFamily="34" charset="-122"/>
              </a:rPr>
              <a:t>用户手册</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用户群分类及用户代表</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Rectangle 39">
            <a:extLst>
              <a:ext uri="{FF2B5EF4-FFF2-40B4-BE49-F238E27FC236}">
                <a16:creationId xmlns:a16="http://schemas.microsoft.com/office/drawing/2014/main" id="{BF92AE96-5E1C-4872-A007-A8346F6BDC3B}"/>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17</a:t>
            </a:r>
          </a:p>
        </p:txBody>
      </p:sp>
      <p:pic>
        <p:nvPicPr>
          <p:cNvPr id="4" name="图片 3">
            <a:extLst>
              <a:ext uri="{FF2B5EF4-FFF2-40B4-BE49-F238E27FC236}">
                <a16:creationId xmlns:a16="http://schemas.microsoft.com/office/drawing/2014/main" id="{91491812-F27C-49FA-BC1C-CD31CE7F37F8}"/>
              </a:ext>
            </a:extLst>
          </p:cNvPr>
          <p:cNvPicPr>
            <a:picLocks noChangeAspect="1"/>
          </p:cNvPicPr>
          <p:nvPr/>
        </p:nvPicPr>
        <p:blipFill>
          <a:blip r:embed="rId2"/>
          <a:stretch>
            <a:fillRect/>
          </a:stretch>
        </p:blipFill>
        <p:spPr>
          <a:xfrm>
            <a:off x="6337967" y="1059582"/>
            <a:ext cx="2594986" cy="3651870"/>
          </a:xfrm>
          <a:prstGeom prst="rect">
            <a:avLst/>
          </a:prstGeom>
        </p:spPr>
      </p:pic>
      <p:pic>
        <p:nvPicPr>
          <p:cNvPr id="7" name="图片 6">
            <a:extLst>
              <a:ext uri="{FF2B5EF4-FFF2-40B4-BE49-F238E27FC236}">
                <a16:creationId xmlns:a16="http://schemas.microsoft.com/office/drawing/2014/main" id="{AFB99AA7-AFB7-421A-8C4F-CE3CB7B91DA8}"/>
              </a:ext>
            </a:extLst>
          </p:cNvPr>
          <p:cNvPicPr>
            <a:picLocks noChangeAspect="1"/>
          </p:cNvPicPr>
          <p:nvPr/>
        </p:nvPicPr>
        <p:blipFill>
          <a:blip r:embed="rId3"/>
          <a:stretch>
            <a:fillRect/>
          </a:stretch>
        </p:blipFill>
        <p:spPr>
          <a:xfrm>
            <a:off x="641056" y="2571750"/>
            <a:ext cx="3490970" cy="1944680"/>
          </a:xfrm>
          <a:prstGeom prst="rect">
            <a:avLst/>
          </a:prstGeom>
        </p:spPr>
      </p:pic>
      <p:pic>
        <p:nvPicPr>
          <p:cNvPr id="10" name="图片 9">
            <a:extLst>
              <a:ext uri="{FF2B5EF4-FFF2-40B4-BE49-F238E27FC236}">
                <a16:creationId xmlns:a16="http://schemas.microsoft.com/office/drawing/2014/main" id="{490259BD-008A-4AAB-969D-651E25035B63}"/>
              </a:ext>
            </a:extLst>
          </p:cNvPr>
          <p:cNvPicPr>
            <a:picLocks noChangeAspect="1"/>
          </p:cNvPicPr>
          <p:nvPr/>
        </p:nvPicPr>
        <p:blipFill>
          <a:blip r:embed="rId4"/>
          <a:stretch>
            <a:fillRect/>
          </a:stretch>
        </p:blipFill>
        <p:spPr>
          <a:xfrm>
            <a:off x="323528" y="1081834"/>
            <a:ext cx="5950833" cy="1175101"/>
          </a:xfrm>
          <a:prstGeom prst="rect">
            <a:avLst/>
          </a:prstGeom>
        </p:spPr>
      </p:pic>
    </p:spTree>
    <p:extLst>
      <p:ext uri="{BB962C8B-B14F-4D97-AF65-F5344CB8AC3E}">
        <p14:creationId xmlns:p14="http://schemas.microsoft.com/office/powerpoint/2010/main" val="2888643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工具使用</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Rectangle 39">
            <a:extLst>
              <a:ext uri="{FF2B5EF4-FFF2-40B4-BE49-F238E27FC236}">
                <a16:creationId xmlns:a16="http://schemas.microsoft.com/office/drawing/2014/main" id="{BF92AE96-5E1C-4872-A007-A8346F6BDC3B}"/>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18</a:t>
            </a:r>
          </a:p>
        </p:txBody>
      </p:sp>
      <p:sp>
        <p:nvSpPr>
          <p:cNvPr id="2" name="文本框 1">
            <a:extLst>
              <a:ext uri="{FF2B5EF4-FFF2-40B4-BE49-F238E27FC236}">
                <a16:creationId xmlns:a16="http://schemas.microsoft.com/office/drawing/2014/main" id="{5B17E20C-7EA7-49BF-AD1D-03246FEF19FF}"/>
              </a:ext>
            </a:extLst>
          </p:cNvPr>
          <p:cNvSpPr txBox="1"/>
          <p:nvPr/>
        </p:nvSpPr>
        <p:spPr>
          <a:xfrm>
            <a:off x="1090852" y="1275606"/>
            <a:ext cx="6721508" cy="369332"/>
          </a:xfrm>
          <a:prstGeom prst="rect">
            <a:avLst/>
          </a:prstGeom>
          <a:noFill/>
        </p:spPr>
        <p:txBody>
          <a:bodyPr wrap="square" rtlCol="0">
            <a:spAutoFit/>
          </a:bodyPr>
          <a:lstStyle/>
          <a:p>
            <a:r>
              <a:rPr lang="zh-CN" altLang="en-US" dirty="0"/>
              <a:t>我们小组采用的工具是</a:t>
            </a:r>
            <a:r>
              <a:rPr lang="en-US" altLang="zh-CN" dirty="0"/>
              <a:t>AXURE RP 9</a:t>
            </a:r>
            <a:r>
              <a:rPr lang="zh-CN" altLang="en-US" dirty="0"/>
              <a:t>和</a:t>
            </a:r>
            <a:r>
              <a:rPr lang="en-US" altLang="zh-CN" dirty="0" err="1"/>
              <a:t>StartUML</a:t>
            </a:r>
            <a:r>
              <a:rPr lang="zh-CN" altLang="en-US" dirty="0"/>
              <a:t>以及</a:t>
            </a:r>
            <a:r>
              <a:rPr lang="en-US" altLang="zh-CN" dirty="0" err="1"/>
              <a:t>Processon</a:t>
            </a:r>
            <a:endParaRPr lang="zh-CN" altLang="en-US" dirty="0"/>
          </a:p>
        </p:txBody>
      </p:sp>
      <p:pic>
        <p:nvPicPr>
          <p:cNvPr id="4" name="图片 3">
            <a:extLst>
              <a:ext uri="{FF2B5EF4-FFF2-40B4-BE49-F238E27FC236}">
                <a16:creationId xmlns:a16="http://schemas.microsoft.com/office/drawing/2014/main" id="{377C3FFB-2FE3-40A8-AA3E-4F23349AF012}"/>
              </a:ext>
            </a:extLst>
          </p:cNvPr>
          <p:cNvPicPr>
            <a:picLocks noChangeAspect="1"/>
          </p:cNvPicPr>
          <p:nvPr/>
        </p:nvPicPr>
        <p:blipFill>
          <a:blip r:embed="rId2"/>
          <a:stretch>
            <a:fillRect/>
          </a:stretch>
        </p:blipFill>
        <p:spPr>
          <a:xfrm>
            <a:off x="1072632" y="2201964"/>
            <a:ext cx="828791" cy="962159"/>
          </a:xfrm>
          <a:prstGeom prst="rect">
            <a:avLst/>
          </a:prstGeom>
        </p:spPr>
      </p:pic>
      <p:pic>
        <p:nvPicPr>
          <p:cNvPr id="6" name="图片 5">
            <a:extLst>
              <a:ext uri="{FF2B5EF4-FFF2-40B4-BE49-F238E27FC236}">
                <a16:creationId xmlns:a16="http://schemas.microsoft.com/office/drawing/2014/main" id="{F2118D71-F8F9-4A7C-BA8A-1DF088998268}"/>
              </a:ext>
            </a:extLst>
          </p:cNvPr>
          <p:cNvPicPr>
            <a:picLocks noChangeAspect="1"/>
          </p:cNvPicPr>
          <p:nvPr/>
        </p:nvPicPr>
        <p:blipFill>
          <a:blip r:embed="rId3"/>
          <a:stretch>
            <a:fillRect/>
          </a:stretch>
        </p:blipFill>
        <p:spPr>
          <a:xfrm>
            <a:off x="2317796" y="2240068"/>
            <a:ext cx="876422" cy="885949"/>
          </a:xfrm>
          <a:prstGeom prst="rect">
            <a:avLst/>
          </a:prstGeom>
        </p:spPr>
      </p:pic>
      <p:pic>
        <p:nvPicPr>
          <p:cNvPr id="8" name="图片 7">
            <a:extLst>
              <a:ext uri="{FF2B5EF4-FFF2-40B4-BE49-F238E27FC236}">
                <a16:creationId xmlns:a16="http://schemas.microsoft.com/office/drawing/2014/main" id="{3BF90AEF-55AD-4DCE-B68D-E1A516C335DB}"/>
              </a:ext>
            </a:extLst>
          </p:cNvPr>
          <p:cNvPicPr>
            <a:picLocks noChangeAspect="1"/>
          </p:cNvPicPr>
          <p:nvPr/>
        </p:nvPicPr>
        <p:blipFill>
          <a:blip r:embed="rId4"/>
          <a:stretch>
            <a:fillRect/>
          </a:stretch>
        </p:blipFill>
        <p:spPr>
          <a:xfrm>
            <a:off x="3610591" y="2252104"/>
            <a:ext cx="1905266" cy="828791"/>
          </a:xfrm>
          <a:prstGeom prst="rect">
            <a:avLst/>
          </a:prstGeom>
        </p:spPr>
      </p:pic>
    </p:spTree>
    <p:extLst>
      <p:ext uri="{BB962C8B-B14F-4D97-AF65-F5344CB8AC3E}">
        <p14:creationId xmlns:p14="http://schemas.microsoft.com/office/powerpoint/2010/main" val="2075783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用例文档</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Rectangle 39">
            <a:extLst>
              <a:ext uri="{FF2B5EF4-FFF2-40B4-BE49-F238E27FC236}">
                <a16:creationId xmlns:a16="http://schemas.microsoft.com/office/drawing/2014/main" id="{BF92AE96-5E1C-4872-A007-A8346F6BDC3B}"/>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19</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20</a:t>
            </a:r>
          </a:p>
        </p:txBody>
      </p:sp>
      <p:pic>
        <p:nvPicPr>
          <p:cNvPr id="3" name="图片 2">
            <a:extLst>
              <a:ext uri="{FF2B5EF4-FFF2-40B4-BE49-F238E27FC236}">
                <a16:creationId xmlns:a16="http://schemas.microsoft.com/office/drawing/2014/main" id="{B3762015-EB6D-4E9A-8A1E-045730280CF1}"/>
              </a:ext>
            </a:extLst>
          </p:cNvPr>
          <p:cNvPicPr>
            <a:picLocks noChangeAspect="1"/>
          </p:cNvPicPr>
          <p:nvPr/>
        </p:nvPicPr>
        <p:blipFill>
          <a:blip r:embed="rId2"/>
          <a:stretch>
            <a:fillRect/>
          </a:stretch>
        </p:blipFill>
        <p:spPr>
          <a:xfrm>
            <a:off x="416158" y="1059582"/>
            <a:ext cx="5091946" cy="2857351"/>
          </a:xfrm>
          <a:prstGeom prst="rect">
            <a:avLst/>
          </a:prstGeom>
        </p:spPr>
      </p:pic>
      <p:sp>
        <p:nvSpPr>
          <p:cNvPr id="4" name="文本框 3">
            <a:extLst>
              <a:ext uri="{FF2B5EF4-FFF2-40B4-BE49-F238E27FC236}">
                <a16:creationId xmlns:a16="http://schemas.microsoft.com/office/drawing/2014/main" id="{4D3C7207-3C38-4BBD-AC3F-C01E18E7CD6E}"/>
              </a:ext>
            </a:extLst>
          </p:cNvPr>
          <p:cNvSpPr txBox="1"/>
          <p:nvPr/>
        </p:nvSpPr>
        <p:spPr>
          <a:xfrm>
            <a:off x="5796136" y="1275606"/>
            <a:ext cx="2664296" cy="923330"/>
          </a:xfrm>
          <a:prstGeom prst="rect">
            <a:avLst/>
          </a:prstGeom>
          <a:noFill/>
        </p:spPr>
        <p:txBody>
          <a:bodyPr wrap="square" rtlCol="0">
            <a:spAutoFit/>
          </a:bodyPr>
          <a:lstStyle/>
          <a:p>
            <a:r>
              <a:rPr lang="zh-CN" altLang="en-US" dirty="0"/>
              <a:t>用例文档的编写模板是根据需求工程书中的内容进行编写的</a:t>
            </a:r>
          </a:p>
        </p:txBody>
      </p:sp>
    </p:spTree>
    <p:extLst>
      <p:ext uri="{BB962C8B-B14F-4D97-AF65-F5344CB8AC3E}">
        <p14:creationId xmlns:p14="http://schemas.microsoft.com/office/powerpoint/2010/main" val="3235386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用例文档</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Rectangle 39">
            <a:extLst>
              <a:ext uri="{FF2B5EF4-FFF2-40B4-BE49-F238E27FC236}">
                <a16:creationId xmlns:a16="http://schemas.microsoft.com/office/drawing/2014/main" id="{BF92AE96-5E1C-4872-A007-A8346F6BDC3B}"/>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19</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20</a:t>
            </a:r>
          </a:p>
        </p:txBody>
      </p:sp>
      <p:sp>
        <p:nvSpPr>
          <p:cNvPr id="2" name="文本框 1">
            <a:extLst>
              <a:ext uri="{FF2B5EF4-FFF2-40B4-BE49-F238E27FC236}">
                <a16:creationId xmlns:a16="http://schemas.microsoft.com/office/drawing/2014/main" id="{204A9399-EC91-4E08-A545-FB923F91FB00}"/>
              </a:ext>
            </a:extLst>
          </p:cNvPr>
          <p:cNvSpPr txBox="1"/>
          <p:nvPr/>
        </p:nvSpPr>
        <p:spPr>
          <a:xfrm>
            <a:off x="276528" y="4520427"/>
            <a:ext cx="5759957" cy="646331"/>
          </a:xfrm>
          <a:prstGeom prst="rect">
            <a:avLst/>
          </a:prstGeom>
          <a:noFill/>
        </p:spPr>
        <p:txBody>
          <a:bodyPr wrap="square" rtlCol="0">
            <a:spAutoFit/>
          </a:bodyPr>
          <a:lstStyle/>
          <a:p>
            <a:r>
              <a:rPr lang="zh-CN" altLang="en-US" dirty="0"/>
              <a:t>这个是其中一个登录用例的用例图、流程图、活动框图、界面原型</a:t>
            </a:r>
          </a:p>
        </p:txBody>
      </p:sp>
      <p:pic>
        <p:nvPicPr>
          <p:cNvPr id="4" name="图片 3">
            <a:extLst>
              <a:ext uri="{FF2B5EF4-FFF2-40B4-BE49-F238E27FC236}">
                <a16:creationId xmlns:a16="http://schemas.microsoft.com/office/drawing/2014/main" id="{E950615D-B578-4C08-B577-C089AC49B30C}"/>
              </a:ext>
            </a:extLst>
          </p:cNvPr>
          <p:cNvPicPr>
            <a:picLocks noChangeAspect="1"/>
          </p:cNvPicPr>
          <p:nvPr/>
        </p:nvPicPr>
        <p:blipFill>
          <a:blip r:embed="rId2"/>
          <a:stretch>
            <a:fillRect/>
          </a:stretch>
        </p:blipFill>
        <p:spPr>
          <a:xfrm>
            <a:off x="462461" y="816947"/>
            <a:ext cx="2105380" cy="1747698"/>
          </a:xfrm>
          <a:prstGeom prst="rect">
            <a:avLst/>
          </a:prstGeom>
        </p:spPr>
      </p:pic>
      <p:pic>
        <p:nvPicPr>
          <p:cNvPr id="6" name="图片 5">
            <a:extLst>
              <a:ext uri="{FF2B5EF4-FFF2-40B4-BE49-F238E27FC236}">
                <a16:creationId xmlns:a16="http://schemas.microsoft.com/office/drawing/2014/main" id="{82F5599B-2238-4A38-8E79-A0A03638A836}"/>
              </a:ext>
            </a:extLst>
          </p:cNvPr>
          <p:cNvPicPr>
            <a:picLocks noChangeAspect="1"/>
          </p:cNvPicPr>
          <p:nvPr/>
        </p:nvPicPr>
        <p:blipFill>
          <a:blip r:embed="rId3"/>
          <a:stretch>
            <a:fillRect/>
          </a:stretch>
        </p:blipFill>
        <p:spPr>
          <a:xfrm>
            <a:off x="3135849" y="677872"/>
            <a:ext cx="2440253" cy="1893878"/>
          </a:xfrm>
          <a:prstGeom prst="rect">
            <a:avLst/>
          </a:prstGeom>
        </p:spPr>
      </p:pic>
      <p:pic>
        <p:nvPicPr>
          <p:cNvPr id="8" name="图片 7">
            <a:extLst>
              <a:ext uri="{FF2B5EF4-FFF2-40B4-BE49-F238E27FC236}">
                <a16:creationId xmlns:a16="http://schemas.microsoft.com/office/drawing/2014/main" id="{5B5FC573-E365-4444-A084-B318CDABA039}"/>
              </a:ext>
            </a:extLst>
          </p:cNvPr>
          <p:cNvPicPr>
            <a:picLocks noChangeAspect="1"/>
          </p:cNvPicPr>
          <p:nvPr/>
        </p:nvPicPr>
        <p:blipFill>
          <a:blip r:embed="rId4"/>
          <a:stretch>
            <a:fillRect/>
          </a:stretch>
        </p:blipFill>
        <p:spPr>
          <a:xfrm>
            <a:off x="3151424" y="2609949"/>
            <a:ext cx="2001381" cy="1813941"/>
          </a:xfrm>
          <a:prstGeom prst="rect">
            <a:avLst/>
          </a:prstGeom>
        </p:spPr>
      </p:pic>
      <p:pic>
        <p:nvPicPr>
          <p:cNvPr id="5" name="图片 4">
            <a:extLst>
              <a:ext uri="{FF2B5EF4-FFF2-40B4-BE49-F238E27FC236}">
                <a16:creationId xmlns:a16="http://schemas.microsoft.com/office/drawing/2014/main" id="{E40630A2-5EE6-4424-960B-F045B67E9E5A}"/>
              </a:ext>
            </a:extLst>
          </p:cNvPr>
          <p:cNvPicPr>
            <a:picLocks noChangeAspect="1"/>
          </p:cNvPicPr>
          <p:nvPr/>
        </p:nvPicPr>
        <p:blipFill>
          <a:blip r:embed="rId5"/>
          <a:stretch>
            <a:fillRect/>
          </a:stretch>
        </p:blipFill>
        <p:spPr>
          <a:xfrm>
            <a:off x="462461" y="2582980"/>
            <a:ext cx="1805283" cy="1820646"/>
          </a:xfrm>
          <a:prstGeom prst="rect">
            <a:avLst/>
          </a:prstGeom>
        </p:spPr>
      </p:pic>
      <p:pic>
        <p:nvPicPr>
          <p:cNvPr id="10" name="图片 9">
            <a:extLst>
              <a:ext uri="{FF2B5EF4-FFF2-40B4-BE49-F238E27FC236}">
                <a16:creationId xmlns:a16="http://schemas.microsoft.com/office/drawing/2014/main" id="{E286D78A-1634-49C2-816B-C15BD3B48084}"/>
              </a:ext>
            </a:extLst>
          </p:cNvPr>
          <p:cNvPicPr>
            <a:picLocks noChangeAspect="1"/>
          </p:cNvPicPr>
          <p:nvPr/>
        </p:nvPicPr>
        <p:blipFill>
          <a:blip r:embed="rId6"/>
          <a:stretch>
            <a:fillRect/>
          </a:stretch>
        </p:blipFill>
        <p:spPr>
          <a:xfrm>
            <a:off x="6036485" y="699542"/>
            <a:ext cx="2719432" cy="4155926"/>
          </a:xfrm>
          <a:prstGeom prst="rect">
            <a:avLst/>
          </a:prstGeom>
        </p:spPr>
      </p:pic>
    </p:spTree>
    <p:extLst>
      <p:ext uri="{BB962C8B-B14F-4D97-AF65-F5344CB8AC3E}">
        <p14:creationId xmlns:p14="http://schemas.microsoft.com/office/powerpoint/2010/main" val="3480235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优先级打分与排序</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Rectangle 39">
            <a:extLst>
              <a:ext uri="{FF2B5EF4-FFF2-40B4-BE49-F238E27FC236}">
                <a16:creationId xmlns:a16="http://schemas.microsoft.com/office/drawing/2014/main" id="{BF92AE96-5E1C-4872-A007-A8346F6BDC3B}"/>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22</a:t>
            </a:r>
          </a:p>
        </p:txBody>
      </p:sp>
      <p:pic>
        <p:nvPicPr>
          <p:cNvPr id="3" name="图片 2">
            <a:extLst>
              <a:ext uri="{FF2B5EF4-FFF2-40B4-BE49-F238E27FC236}">
                <a16:creationId xmlns:a16="http://schemas.microsoft.com/office/drawing/2014/main" id="{BB326296-685A-4602-8B47-5D04915D5EA9}"/>
              </a:ext>
            </a:extLst>
          </p:cNvPr>
          <p:cNvPicPr>
            <a:picLocks noChangeAspect="1"/>
          </p:cNvPicPr>
          <p:nvPr/>
        </p:nvPicPr>
        <p:blipFill>
          <a:blip r:embed="rId2"/>
          <a:stretch>
            <a:fillRect/>
          </a:stretch>
        </p:blipFill>
        <p:spPr>
          <a:xfrm>
            <a:off x="251520" y="1059582"/>
            <a:ext cx="4153480" cy="1409897"/>
          </a:xfrm>
          <a:prstGeom prst="rect">
            <a:avLst/>
          </a:prstGeom>
        </p:spPr>
      </p:pic>
      <p:sp>
        <p:nvSpPr>
          <p:cNvPr id="4" name="文本框 3">
            <a:extLst>
              <a:ext uri="{FF2B5EF4-FFF2-40B4-BE49-F238E27FC236}">
                <a16:creationId xmlns:a16="http://schemas.microsoft.com/office/drawing/2014/main" id="{C1B5C813-B362-4715-9673-900B6E3D2A2E}"/>
              </a:ext>
            </a:extLst>
          </p:cNvPr>
          <p:cNvSpPr txBox="1"/>
          <p:nvPr/>
        </p:nvSpPr>
        <p:spPr>
          <a:xfrm>
            <a:off x="5652120" y="1446668"/>
            <a:ext cx="3240360" cy="923330"/>
          </a:xfrm>
          <a:prstGeom prst="rect">
            <a:avLst/>
          </a:prstGeom>
          <a:noFill/>
        </p:spPr>
        <p:txBody>
          <a:bodyPr wrap="square" rtlCol="0">
            <a:spAutoFit/>
          </a:bodyPr>
          <a:lstStyle/>
          <a:p>
            <a:r>
              <a:rPr lang="zh-CN" altLang="en-US" dirty="0"/>
              <a:t>使用的是</a:t>
            </a:r>
            <a:r>
              <a:rPr lang="en-US" altLang="zh-CN" dirty="0"/>
              <a:t>QFD</a:t>
            </a:r>
            <a:r>
              <a:rPr lang="zh-CN" altLang="en-US" dirty="0"/>
              <a:t>打分方法</a:t>
            </a:r>
            <a:endParaRPr lang="en-US" altLang="zh-CN" dirty="0"/>
          </a:p>
          <a:p>
            <a:r>
              <a:rPr lang="zh-CN" altLang="en-US" dirty="0"/>
              <a:t>游客权重是</a:t>
            </a:r>
            <a:r>
              <a:rPr lang="en-US" altLang="zh-CN" dirty="0"/>
              <a:t>0.25</a:t>
            </a:r>
            <a:r>
              <a:rPr lang="zh-CN" altLang="en-US" dirty="0"/>
              <a:t>，管理员、教师、学生权重都是</a:t>
            </a:r>
            <a:r>
              <a:rPr lang="en-US" altLang="zh-CN" dirty="0"/>
              <a:t>1</a:t>
            </a:r>
            <a:endParaRPr lang="zh-CN" altLang="en-US" dirty="0"/>
          </a:p>
        </p:txBody>
      </p:sp>
      <p:pic>
        <p:nvPicPr>
          <p:cNvPr id="6" name="图片 5">
            <a:extLst>
              <a:ext uri="{FF2B5EF4-FFF2-40B4-BE49-F238E27FC236}">
                <a16:creationId xmlns:a16="http://schemas.microsoft.com/office/drawing/2014/main" id="{6255A4A8-1A2A-47B8-B846-5AA12477438D}"/>
              </a:ext>
            </a:extLst>
          </p:cNvPr>
          <p:cNvPicPr>
            <a:picLocks noChangeAspect="1"/>
          </p:cNvPicPr>
          <p:nvPr/>
        </p:nvPicPr>
        <p:blipFill>
          <a:blip r:embed="rId3"/>
          <a:stretch>
            <a:fillRect/>
          </a:stretch>
        </p:blipFill>
        <p:spPr>
          <a:xfrm>
            <a:off x="251520" y="2773502"/>
            <a:ext cx="5436096" cy="1437384"/>
          </a:xfrm>
          <a:prstGeom prst="rect">
            <a:avLst/>
          </a:prstGeom>
        </p:spPr>
      </p:pic>
    </p:spTree>
    <p:extLst>
      <p:ext uri="{BB962C8B-B14F-4D97-AF65-F5344CB8AC3E}">
        <p14:creationId xmlns:p14="http://schemas.microsoft.com/office/powerpoint/2010/main" val="42585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需求可行性分析</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Rectangle 39">
            <a:extLst>
              <a:ext uri="{FF2B5EF4-FFF2-40B4-BE49-F238E27FC236}">
                <a16:creationId xmlns:a16="http://schemas.microsoft.com/office/drawing/2014/main" id="{BF92AE96-5E1C-4872-A007-A8346F6BDC3B}"/>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23</a:t>
            </a:r>
          </a:p>
        </p:txBody>
      </p:sp>
      <p:pic>
        <p:nvPicPr>
          <p:cNvPr id="3" name="图片 2">
            <a:extLst>
              <a:ext uri="{FF2B5EF4-FFF2-40B4-BE49-F238E27FC236}">
                <a16:creationId xmlns:a16="http://schemas.microsoft.com/office/drawing/2014/main" id="{C78C66E7-4235-4507-B393-091035B903C6}"/>
              </a:ext>
            </a:extLst>
          </p:cNvPr>
          <p:cNvPicPr>
            <a:picLocks noChangeAspect="1"/>
          </p:cNvPicPr>
          <p:nvPr/>
        </p:nvPicPr>
        <p:blipFill>
          <a:blip r:embed="rId2"/>
          <a:stretch>
            <a:fillRect/>
          </a:stretch>
        </p:blipFill>
        <p:spPr>
          <a:xfrm>
            <a:off x="357856" y="1347614"/>
            <a:ext cx="1874723" cy="2824303"/>
          </a:xfrm>
          <a:prstGeom prst="rect">
            <a:avLst/>
          </a:prstGeom>
        </p:spPr>
      </p:pic>
      <p:pic>
        <p:nvPicPr>
          <p:cNvPr id="5" name="图片 4">
            <a:extLst>
              <a:ext uri="{FF2B5EF4-FFF2-40B4-BE49-F238E27FC236}">
                <a16:creationId xmlns:a16="http://schemas.microsoft.com/office/drawing/2014/main" id="{BEC86C24-B8F0-494A-B479-ED2F6064A0B2}"/>
              </a:ext>
            </a:extLst>
          </p:cNvPr>
          <p:cNvPicPr>
            <a:picLocks noChangeAspect="1"/>
          </p:cNvPicPr>
          <p:nvPr/>
        </p:nvPicPr>
        <p:blipFill>
          <a:blip r:embed="rId3"/>
          <a:stretch>
            <a:fillRect/>
          </a:stretch>
        </p:blipFill>
        <p:spPr>
          <a:xfrm>
            <a:off x="2310903" y="1380692"/>
            <a:ext cx="3731152" cy="2446312"/>
          </a:xfrm>
          <a:prstGeom prst="rect">
            <a:avLst/>
          </a:prstGeom>
        </p:spPr>
      </p:pic>
      <p:pic>
        <p:nvPicPr>
          <p:cNvPr id="7" name="图片 6">
            <a:extLst>
              <a:ext uri="{FF2B5EF4-FFF2-40B4-BE49-F238E27FC236}">
                <a16:creationId xmlns:a16="http://schemas.microsoft.com/office/drawing/2014/main" id="{09377ED6-1D04-4A9D-A088-F521EDAD8AC7}"/>
              </a:ext>
            </a:extLst>
          </p:cNvPr>
          <p:cNvPicPr>
            <a:picLocks noChangeAspect="1"/>
          </p:cNvPicPr>
          <p:nvPr/>
        </p:nvPicPr>
        <p:blipFill>
          <a:blip r:embed="rId4"/>
          <a:stretch>
            <a:fillRect/>
          </a:stretch>
        </p:blipFill>
        <p:spPr>
          <a:xfrm>
            <a:off x="6120379" y="1491630"/>
            <a:ext cx="2844109" cy="1923678"/>
          </a:xfrm>
          <a:prstGeom prst="rect">
            <a:avLst/>
          </a:prstGeom>
        </p:spPr>
      </p:pic>
      <p:sp>
        <p:nvSpPr>
          <p:cNvPr id="2" name="文本框 1">
            <a:extLst>
              <a:ext uri="{FF2B5EF4-FFF2-40B4-BE49-F238E27FC236}">
                <a16:creationId xmlns:a16="http://schemas.microsoft.com/office/drawing/2014/main" id="{460B3AA5-FC36-4755-98B9-6DC842156FA2}"/>
              </a:ext>
            </a:extLst>
          </p:cNvPr>
          <p:cNvSpPr txBox="1"/>
          <p:nvPr/>
        </p:nvSpPr>
        <p:spPr>
          <a:xfrm>
            <a:off x="1367644" y="4339949"/>
            <a:ext cx="6408712" cy="646331"/>
          </a:xfrm>
          <a:prstGeom prst="rect">
            <a:avLst/>
          </a:prstGeom>
          <a:noFill/>
        </p:spPr>
        <p:txBody>
          <a:bodyPr wrap="square" rtlCol="0">
            <a:spAutoFit/>
          </a:bodyPr>
          <a:lstStyle/>
          <a:p>
            <a:r>
              <a:rPr lang="zh-CN" altLang="en-US" dirty="0"/>
              <a:t>对学生、教师、游客、管理员的需求进行可行性分析，不存在不可行的需求</a:t>
            </a:r>
          </a:p>
        </p:txBody>
      </p:sp>
    </p:spTree>
    <p:extLst>
      <p:ext uri="{BB962C8B-B14F-4D97-AF65-F5344CB8AC3E}">
        <p14:creationId xmlns:p14="http://schemas.microsoft.com/office/powerpoint/2010/main" val="2317000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dirty="0">
                <a:solidFill>
                  <a:schemeClr val="bg1">
                    <a:lumMod val="50000"/>
                  </a:schemeClr>
                </a:solidFill>
                <a:latin typeface="微软雅黑" panose="020B0503020204020204" pitchFamily="34" charset="-122"/>
                <a:ea typeface="微软雅黑" panose="020B0503020204020204" pitchFamily="34" charset="-122"/>
              </a:rPr>
              <a:t>JAD</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会议</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Rectangle 39">
            <a:extLst>
              <a:ext uri="{FF2B5EF4-FFF2-40B4-BE49-F238E27FC236}">
                <a16:creationId xmlns:a16="http://schemas.microsoft.com/office/drawing/2014/main" id="{BF92AE96-5E1C-4872-A007-A8346F6BDC3B}"/>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24</a:t>
            </a:r>
          </a:p>
        </p:txBody>
      </p:sp>
      <p:pic>
        <p:nvPicPr>
          <p:cNvPr id="3" name="图片 2">
            <a:extLst>
              <a:ext uri="{FF2B5EF4-FFF2-40B4-BE49-F238E27FC236}">
                <a16:creationId xmlns:a16="http://schemas.microsoft.com/office/drawing/2014/main" id="{BCDE96BA-43FC-4D9D-84A2-B8E867C390FA}"/>
              </a:ext>
            </a:extLst>
          </p:cNvPr>
          <p:cNvPicPr>
            <a:picLocks noChangeAspect="1"/>
          </p:cNvPicPr>
          <p:nvPr/>
        </p:nvPicPr>
        <p:blipFill>
          <a:blip r:embed="rId2"/>
          <a:stretch>
            <a:fillRect/>
          </a:stretch>
        </p:blipFill>
        <p:spPr>
          <a:xfrm>
            <a:off x="432929" y="987574"/>
            <a:ext cx="3635015" cy="2415675"/>
          </a:xfrm>
          <a:prstGeom prst="rect">
            <a:avLst/>
          </a:prstGeom>
        </p:spPr>
      </p:pic>
      <p:pic>
        <p:nvPicPr>
          <p:cNvPr id="5" name="图片 4">
            <a:extLst>
              <a:ext uri="{FF2B5EF4-FFF2-40B4-BE49-F238E27FC236}">
                <a16:creationId xmlns:a16="http://schemas.microsoft.com/office/drawing/2014/main" id="{B9BD67D4-E7F2-448F-8E35-3E493BB514F7}"/>
              </a:ext>
            </a:extLst>
          </p:cNvPr>
          <p:cNvPicPr>
            <a:picLocks noChangeAspect="1"/>
          </p:cNvPicPr>
          <p:nvPr/>
        </p:nvPicPr>
        <p:blipFill>
          <a:blip r:embed="rId3"/>
          <a:stretch>
            <a:fillRect/>
          </a:stretch>
        </p:blipFill>
        <p:spPr>
          <a:xfrm>
            <a:off x="4294220" y="987574"/>
            <a:ext cx="4416851" cy="2415674"/>
          </a:xfrm>
          <a:prstGeom prst="rect">
            <a:avLst/>
          </a:prstGeom>
        </p:spPr>
      </p:pic>
      <p:sp>
        <p:nvSpPr>
          <p:cNvPr id="6" name="文本框 5">
            <a:extLst>
              <a:ext uri="{FF2B5EF4-FFF2-40B4-BE49-F238E27FC236}">
                <a16:creationId xmlns:a16="http://schemas.microsoft.com/office/drawing/2014/main" id="{0FA181B5-17C0-4DC2-B893-7E5B2635C880}"/>
              </a:ext>
            </a:extLst>
          </p:cNvPr>
          <p:cNvSpPr txBox="1"/>
          <p:nvPr/>
        </p:nvSpPr>
        <p:spPr>
          <a:xfrm>
            <a:off x="416158" y="3780172"/>
            <a:ext cx="5668010" cy="646331"/>
          </a:xfrm>
          <a:prstGeom prst="rect">
            <a:avLst/>
          </a:prstGeom>
          <a:noFill/>
        </p:spPr>
        <p:txBody>
          <a:bodyPr wrap="square" rtlCol="0">
            <a:spAutoFit/>
          </a:bodyPr>
          <a:lstStyle/>
          <a:p>
            <a:r>
              <a:rPr lang="zh-CN" altLang="en-US" dirty="0"/>
              <a:t>共进行了两次</a:t>
            </a:r>
            <a:r>
              <a:rPr lang="en-US" altLang="zh-CN" dirty="0"/>
              <a:t>JAD</a:t>
            </a:r>
            <a:r>
              <a:rPr lang="zh-CN" altLang="en-US" dirty="0"/>
              <a:t>会议，讨论了学生需求冲突以及管理员与开发人员间的冲突</a:t>
            </a:r>
          </a:p>
        </p:txBody>
      </p:sp>
    </p:spTree>
    <p:extLst>
      <p:ext uri="{BB962C8B-B14F-4D97-AF65-F5344CB8AC3E}">
        <p14:creationId xmlns:p14="http://schemas.microsoft.com/office/powerpoint/2010/main" val="2871081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需求规格说明书</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Rectangle 39">
            <a:extLst>
              <a:ext uri="{FF2B5EF4-FFF2-40B4-BE49-F238E27FC236}">
                <a16:creationId xmlns:a16="http://schemas.microsoft.com/office/drawing/2014/main" id="{BF92AE96-5E1C-4872-A007-A8346F6BDC3B}"/>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21</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26</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31</a:t>
            </a:r>
          </a:p>
        </p:txBody>
      </p:sp>
      <p:pic>
        <p:nvPicPr>
          <p:cNvPr id="5" name="图片 4">
            <a:extLst>
              <a:ext uri="{FF2B5EF4-FFF2-40B4-BE49-F238E27FC236}">
                <a16:creationId xmlns:a16="http://schemas.microsoft.com/office/drawing/2014/main" id="{C8E2B263-B1DE-4023-B38B-F50FCB2E3617}"/>
              </a:ext>
            </a:extLst>
          </p:cNvPr>
          <p:cNvPicPr>
            <a:picLocks noChangeAspect="1"/>
          </p:cNvPicPr>
          <p:nvPr/>
        </p:nvPicPr>
        <p:blipFill>
          <a:blip r:embed="rId2"/>
          <a:stretch>
            <a:fillRect/>
          </a:stretch>
        </p:blipFill>
        <p:spPr>
          <a:xfrm>
            <a:off x="4124329" y="1059582"/>
            <a:ext cx="3604037" cy="2023551"/>
          </a:xfrm>
          <a:prstGeom prst="rect">
            <a:avLst/>
          </a:prstGeom>
        </p:spPr>
      </p:pic>
      <p:pic>
        <p:nvPicPr>
          <p:cNvPr id="7" name="图片 6">
            <a:extLst>
              <a:ext uri="{FF2B5EF4-FFF2-40B4-BE49-F238E27FC236}">
                <a16:creationId xmlns:a16="http://schemas.microsoft.com/office/drawing/2014/main" id="{B0D23D7F-ADD4-4FE0-AF43-513129E67597}"/>
              </a:ext>
            </a:extLst>
          </p:cNvPr>
          <p:cNvPicPr>
            <a:picLocks noChangeAspect="1"/>
          </p:cNvPicPr>
          <p:nvPr/>
        </p:nvPicPr>
        <p:blipFill>
          <a:blip r:embed="rId3"/>
          <a:stretch>
            <a:fillRect/>
          </a:stretch>
        </p:blipFill>
        <p:spPr>
          <a:xfrm>
            <a:off x="384586" y="1059582"/>
            <a:ext cx="2809632" cy="2931790"/>
          </a:xfrm>
          <a:prstGeom prst="rect">
            <a:avLst/>
          </a:prstGeom>
        </p:spPr>
      </p:pic>
      <p:sp>
        <p:nvSpPr>
          <p:cNvPr id="2" name="文本框 1">
            <a:extLst>
              <a:ext uri="{FF2B5EF4-FFF2-40B4-BE49-F238E27FC236}">
                <a16:creationId xmlns:a16="http://schemas.microsoft.com/office/drawing/2014/main" id="{38CD09F7-D1AE-4EDA-B9A8-39D83C44E94E}"/>
              </a:ext>
            </a:extLst>
          </p:cNvPr>
          <p:cNvSpPr txBox="1"/>
          <p:nvPr/>
        </p:nvSpPr>
        <p:spPr>
          <a:xfrm>
            <a:off x="4211960" y="3651870"/>
            <a:ext cx="3384376" cy="1200329"/>
          </a:xfrm>
          <a:prstGeom prst="rect">
            <a:avLst/>
          </a:prstGeom>
          <a:noFill/>
        </p:spPr>
        <p:txBody>
          <a:bodyPr wrap="square" rtlCol="0">
            <a:spAutoFit/>
          </a:bodyPr>
          <a:lstStyle/>
          <a:p>
            <a:r>
              <a:rPr lang="en-US" altLang="zh-CN" dirty="0"/>
              <a:t>SRS</a:t>
            </a:r>
            <a:r>
              <a:rPr lang="zh-CN" altLang="en-US" dirty="0"/>
              <a:t>内容上已经完整，考虑了功能和非功能的需求，达到了要求的下限，</a:t>
            </a:r>
            <a:r>
              <a:rPr lang="en-US" altLang="zh-CN" dirty="0"/>
              <a:t>SRS</a:t>
            </a:r>
            <a:r>
              <a:rPr lang="zh-CN" altLang="en-US" dirty="0"/>
              <a:t>内容已经完善，共计</a:t>
            </a:r>
            <a:r>
              <a:rPr lang="en-US" altLang="zh-CN" dirty="0"/>
              <a:t>394</a:t>
            </a:r>
            <a:r>
              <a:rPr lang="zh-CN" altLang="en-US" dirty="0"/>
              <a:t>页</a:t>
            </a:r>
          </a:p>
        </p:txBody>
      </p:sp>
    </p:spTree>
    <p:extLst>
      <p:ext uri="{BB962C8B-B14F-4D97-AF65-F5344CB8AC3E}">
        <p14:creationId xmlns:p14="http://schemas.microsoft.com/office/powerpoint/2010/main" val="3177808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需求规格说明书</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Rectangle 39">
            <a:extLst>
              <a:ext uri="{FF2B5EF4-FFF2-40B4-BE49-F238E27FC236}">
                <a16:creationId xmlns:a16="http://schemas.microsoft.com/office/drawing/2014/main" id="{BF92AE96-5E1C-4872-A007-A8346F6BDC3B}"/>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27</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28</a:t>
            </a:r>
          </a:p>
        </p:txBody>
      </p:sp>
      <p:sp>
        <p:nvSpPr>
          <p:cNvPr id="2" name="文本框 1">
            <a:extLst>
              <a:ext uri="{FF2B5EF4-FFF2-40B4-BE49-F238E27FC236}">
                <a16:creationId xmlns:a16="http://schemas.microsoft.com/office/drawing/2014/main" id="{204A9399-EC91-4E08-A545-FB923F91FB00}"/>
              </a:ext>
            </a:extLst>
          </p:cNvPr>
          <p:cNvSpPr txBox="1"/>
          <p:nvPr/>
        </p:nvSpPr>
        <p:spPr>
          <a:xfrm>
            <a:off x="379821" y="972196"/>
            <a:ext cx="2520280" cy="369332"/>
          </a:xfrm>
          <a:prstGeom prst="rect">
            <a:avLst/>
          </a:prstGeom>
          <a:noFill/>
        </p:spPr>
        <p:txBody>
          <a:bodyPr wrap="square" rtlCol="0">
            <a:spAutoFit/>
          </a:bodyPr>
          <a:lstStyle/>
          <a:p>
            <a:r>
              <a:rPr lang="zh-CN" altLang="en-US" dirty="0"/>
              <a:t>总体优先级、需求冲突</a:t>
            </a:r>
          </a:p>
        </p:txBody>
      </p:sp>
      <p:pic>
        <p:nvPicPr>
          <p:cNvPr id="4" name="图片 3">
            <a:extLst>
              <a:ext uri="{FF2B5EF4-FFF2-40B4-BE49-F238E27FC236}">
                <a16:creationId xmlns:a16="http://schemas.microsoft.com/office/drawing/2014/main" id="{25F86440-740C-460C-96E2-85F280778947}"/>
              </a:ext>
            </a:extLst>
          </p:cNvPr>
          <p:cNvPicPr>
            <a:picLocks noChangeAspect="1"/>
          </p:cNvPicPr>
          <p:nvPr/>
        </p:nvPicPr>
        <p:blipFill>
          <a:blip r:embed="rId2"/>
          <a:stretch>
            <a:fillRect/>
          </a:stretch>
        </p:blipFill>
        <p:spPr>
          <a:xfrm>
            <a:off x="416158" y="1563638"/>
            <a:ext cx="4600803" cy="2150949"/>
          </a:xfrm>
          <a:prstGeom prst="rect">
            <a:avLst/>
          </a:prstGeom>
        </p:spPr>
      </p:pic>
      <p:pic>
        <p:nvPicPr>
          <p:cNvPr id="5" name="图片 4">
            <a:extLst>
              <a:ext uri="{FF2B5EF4-FFF2-40B4-BE49-F238E27FC236}">
                <a16:creationId xmlns:a16="http://schemas.microsoft.com/office/drawing/2014/main" id="{EBE9DC04-8C8C-47C4-91C3-070A2D964942}"/>
              </a:ext>
            </a:extLst>
          </p:cNvPr>
          <p:cNvPicPr>
            <a:picLocks noChangeAspect="1"/>
          </p:cNvPicPr>
          <p:nvPr/>
        </p:nvPicPr>
        <p:blipFill>
          <a:blip r:embed="rId3"/>
          <a:stretch>
            <a:fillRect/>
          </a:stretch>
        </p:blipFill>
        <p:spPr>
          <a:xfrm>
            <a:off x="5261059" y="1059582"/>
            <a:ext cx="3528236" cy="3291830"/>
          </a:xfrm>
          <a:prstGeom prst="rect">
            <a:avLst/>
          </a:prstGeom>
        </p:spPr>
      </p:pic>
    </p:spTree>
    <p:extLst>
      <p:ext uri="{BB962C8B-B14F-4D97-AF65-F5344CB8AC3E}">
        <p14:creationId xmlns:p14="http://schemas.microsoft.com/office/powerpoint/2010/main" val="3753513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需求规格说明书</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Rectangle 39">
            <a:extLst>
              <a:ext uri="{FF2B5EF4-FFF2-40B4-BE49-F238E27FC236}">
                <a16:creationId xmlns:a16="http://schemas.microsoft.com/office/drawing/2014/main" id="{BF92AE96-5E1C-4872-A007-A8346F6BDC3B}"/>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29</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30</a:t>
            </a:r>
          </a:p>
        </p:txBody>
      </p:sp>
      <p:pic>
        <p:nvPicPr>
          <p:cNvPr id="4" name="图片 3">
            <a:extLst>
              <a:ext uri="{FF2B5EF4-FFF2-40B4-BE49-F238E27FC236}">
                <a16:creationId xmlns:a16="http://schemas.microsoft.com/office/drawing/2014/main" id="{94708FE5-E524-4AD1-828E-F843D506883E}"/>
              </a:ext>
            </a:extLst>
          </p:cNvPr>
          <p:cNvPicPr>
            <a:picLocks noChangeAspect="1"/>
          </p:cNvPicPr>
          <p:nvPr/>
        </p:nvPicPr>
        <p:blipFill>
          <a:blip r:embed="rId2"/>
          <a:stretch>
            <a:fillRect/>
          </a:stretch>
        </p:blipFill>
        <p:spPr>
          <a:xfrm>
            <a:off x="978403" y="929041"/>
            <a:ext cx="3388213" cy="3401064"/>
          </a:xfrm>
          <a:prstGeom prst="rect">
            <a:avLst/>
          </a:prstGeom>
        </p:spPr>
      </p:pic>
      <p:sp>
        <p:nvSpPr>
          <p:cNvPr id="7" name="文本框 6">
            <a:extLst>
              <a:ext uri="{FF2B5EF4-FFF2-40B4-BE49-F238E27FC236}">
                <a16:creationId xmlns:a16="http://schemas.microsoft.com/office/drawing/2014/main" id="{41C9CBF3-E6A1-4EF4-8766-E9FFE8C0E9E5}"/>
              </a:ext>
            </a:extLst>
          </p:cNvPr>
          <p:cNvSpPr txBox="1"/>
          <p:nvPr/>
        </p:nvSpPr>
        <p:spPr>
          <a:xfrm>
            <a:off x="978403" y="4527274"/>
            <a:ext cx="2994840" cy="369332"/>
          </a:xfrm>
          <a:prstGeom prst="rect">
            <a:avLst/>
          </a:prstGeom>
          <a:noFill/>
        </p:spPr>
        <p:txBody>
          <a:bodyPr wrap="square" rtlCol="0">
            <a:spAutoFit/>
          </a:bodyPr>
          <a:lstStyle/>
          <a:p>
            <a:r>
              <a:rPr lang="zh-CN" altLang="en-US" dirty="0"/>
              <a:t>用户的数据字典</a:t>
            </a:r>
          </a:p>
        </p:txBody>
      </p:sp>
      <p:pic>
        <p:nvPicPr>
          <p:cNvPr id="10" name="图片 9">
            <a:extLst>
              <a:ext uri="{FF2B5EF4-FFF2-40B4-BE49-F238E27FC236}">
                <a16:creationId xmlns:a16="http://schemas.microsoft.com/office/drawing/2014/main" id="{DC31BA6A-42A9-497D-8C51-CBC7DBEB2470}"/>
              </a:ext>
            </a:extLst>
          </p:cNvPr>
          <p:cNvPicPr>
            <a:picLocks noChangeAspect="1"/>
          </p:cNvPicPr>
          <p:nvPr/>
        </p:nvPicPr>
        <p:blipFill>
          <a:blip r:embed="rId3"/>
          <a:stretch>
            <a:fillRect/>
          </a:stretch>
        </p:blipFill>
        <p:spPr>
          <a:xfrm>
            <a:off x="4860032" y="932554"/>
            <a:ext cx="3740230" cy="3151363"/>
          </a:xfrm>
          <a:prstGeom prst="rect">
            <a:avLst/>
          </a:prstGeom>
        </p:spPr>
      </p:pic>
      <p:pic>
        <p:nvPicPr>
          <p:cNvPr id="17" name="图片 16">
            <a:extLst>
              <a:ext uri="{FF2B5EF4-FFF2-40B4-BE49-F238E27FC236}">
                <a16:creationId xmlns:a16="http://schemas.microsoft.com/office/drawing/2014/main" id="{B221C9C8-DEFF-4736-BFC3-67B589342FED}"/>
              </a:ext>
            </a:extLst>
          </p:cNvPr>
          <p:cNvPicPr>
            <a:picLocks noChangeAspect="1"/>
          </p:cNvPicPr>
          <p:nvPr/>
        </p:nvPicPr>
        <p:blipFill>
          <a:blip r:embed="rId4"/>
          <a:stretch>
            <a:fillRect/>
          </a:stretch>
        </p:blipFill>
        <p:spPr>
          <a:xfrm>
            <a:off x="978403" y="767178"/>
            <a:ext cx="3740230" cy="4190258"/>
          </a:xfrm>
          <a:prstGeom prst="rect">
            <a:avLst/>
          </a:prstGeom>
        </p:spPr>
      </p:pic>
    </p:spTree>
    <p:extLst>
      <p:ext uri="{BB962C8B-B14F-4D97-AF65-F5344CB8AC3E}">
        <p14:creationId xmlns:p14="http://schemas.microsoft.com/office/powerpoint/2010/main" val="178363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3742710" y="2766823"/>
            <a:ext cx="1658580" cy="1669047"/>
          </a:xfrm>
          <a:prstGeom prst="rect">
            <a:avLst/>
          </a:prstGeom>
        </p:spPr>
        <p:txBody>
          <a:bodyPr wrap="square">
            <a:spAutoFit/>
          </a:bodyPr>
          <a:lstStyle/>
          <a:p>
            <a:pPr marL="171450" indent="-171450">
              <a:lnSpc>
                <a:spcPct val="150000"/>
              </a:lnSpc>
              <a:buFont typeface="Wingdings" panose="05000000000000000000" pitchFamily="2" charset="2"/>
              <a:buChar char="ü"/>
            </a:pPr>
            <a:r>
              <a:rPr lang="zh-CN" altLang="en-US" sz="1400" dirty="0">
                <a:ln w="6350">
                  <a:noFill/>
                </a:ln>
                <a:solidFill>
                  <a:schemeClr val="bg1">
                    <a:lumMod val="50000"/>
                  </a:schemeClr>
                </a:solidFill>
                <a:latin typeface="Impact" panose="020B0806030902050204" pitchFamily="34" charset="0"/>
                <a:ea typeface="微软雅黑" panose="020B0503020204020204" pitchFamily="34" charset="-122"/>
              </a:rPr>
              <a:t>里程碑</a:t>
            </a:r>
            <a:endParaRPr lang="en-US" altLang="zh-CN" sz="14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a:ln w="6350">
                  <a:noFill/>
                </a:ln>
                <a:solidFill>
                  <a:schemeClr val="bg1">
                    <a:lumMod val="50000"/>
                  </a:schemeClr>
                </a:solidFill>
                <a:latin typeface="Impact" panose="020B0806030902050204" pitchFamily="34" charset="0"/>
                <a:ea typeface="微软雅黑" panose="020B0503020204020204" pitchFamily="34" charset="-122"/>
              </a:rPr>
              <a:t>项目章程</a:t>
            </a:r>
            <a:endParaRPr lang="en-US" altLang="zh-CN" sz="14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a:ln w="6350">
                  <a:noFill/>
                </a:ln>
                <a:solidFill>
                  <a:schemeClr val="bg1">
                    <a:lumMod val="50000"/>
                  </a:schemeClr>
                </a:solidFill>
                <a:latin typeface="Impact" panose="020B0806030902050204" pitchFamily="34" charset="0"/>
                <a:ea typeface="微软雅黑" panose="020B0503020204020204" pitchFamily="34" charset="-122"/>
              </a:rPr>
              <a:t>项目计划</a:t>
            </a:r>
            <a:endParaRPr lang="en-US" altLang="zh-CN" sz="14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a:ln w="6350">
                  <a:noFill/>
                </a:ln>
                <a:solidFill>
                  <a:schemeClr val="bg1">
                    <a:lumMod val="50000"/>
                  </a:schemeClr>
                </a:solidFill>
                <a:latin typeface="Impact" panose="020B0806030902050204" pitchFamily="34" charset="0"/>
                <a:ea typeface="微软雅黑" panose="020B0503020204020204" pitchFamily="34" charset="-122"/>
              </a:rPr>
              <a:t>项目会议</a:t>
            </a:r>
            <a:r>
              <a:rPr lang="en-US" altLang="zh-CN" sz="1400" dirty="0">
                <a:ln w="6350">
                  <a:noFill/>
                </a:ln>
                <a:solidFill>
                  <a:schemeClr val="bg1">
                    <a:lumMod val="50000"/>
                  </a:schemeClr>
                </a:solidFill>
                <a:latin typeface="Impact" panose="020B0806030902050204" pitchFamily="34" charset="0"/>
                <a:ea typeface="微软雅黑" panose="020B0503020204020204" pitchFamily="34" charset="-122"/>
              </a:rPr>
              <a:t> </a:t>
            </a:r>
          </a:p>
          <a:p>
            <a:pPr marL="171450" indent="-171450">
              <a:lnSpc>
                <a:spcPct val="150000"/>
              </a:lnSpc>
              <a:buFont typeface="Wingdings" panose="05000000000000000000" pitchFamily="2" charset="2"/>
              <a:buChar char="ü"/>
            </a:pPr>
            <a:r>
              <a:rPr lang="zh-CN" altLang="en-US" sz="1400" dirty="0">
                <a:ln w="6350">
                  <a:noFill/>
                </a:ln>
                <a:solidFill>
                  <a:schemeClr val="bg1">
                    <a:lumMod val="50000"/>
                  </a:schemeClr>
                </a:solidFill>
                <a:latin typeface="Impact" panose="020B0806030902050204" pitchFamily="34" charset="0"/>
                <a:ea typeface="微软雅黑" panose="020B0503020204020204" pitchFamily="34" charset="-122"/>
              </a:rPr>
              <a:t>内部评审记录</a:t>
            </a:r>
            <a:endParaRPr lang="en-US" altLang="zh-CN" sz="1400" dirty="0">
              <a:ln w="6350">
                <a:noFill/>
              </a:ln>
              <a:solidFill>
                <a:schemeClr val="bg1">
                  <a:lumMod val="50000"/>
                </a:schemeClr>
              </a:solidFill>
              <a:latin typeface="Impact" panose="020B0806030902050204" pitchFamily="34" charset="0"/>
              <a:ea typeface="微软雅黑" panose="020B0503020204020204" pitchFamily="34" charset="-122"/>
            </a:endParaRPr>
          </a:p>
        </p:txBody>
      </p:sp>
      <p:sp>
        <p:nvSpPr>
          <p:cNvPr id="39" name="矩形 38"/>
          <p:cNvSpPr/>
          <p:nvPr/>
        </p:nvSpPr>
        <p:spPr>
          <a:xfrm>
            <a:off x="3897306" y="1822127"/>
            <a:ext cx="2418715" cy="523220"/>
          </a:xfrm>
          <a:prstGeom prst="rect">
            <a:avLst/>
          </a:prstGeom>
        </p:spPr>
        <p:txBody>
          <a:bodyPr wrap="square">
            <a:spAutoFit/>
          </a:bodyPr>
          <a:lstStyle/>
          <a:p>
            <a:pPr algn="ctr"/>
            <a:r>
              <a:rPr lang="zh-CN" altLang="en-US" sz="2800" b="1" dirty="0">
                <a:ln w="6350">
                  <a:noFill/>
                </a:ln>
                <a:solidFill>
                  <a:schemeClr val="bg1">
                    <a:lumMod val="50000"/>
                  </a:schemeClr>
                </a:solidFill>
                <a:latin typeface="Impact" panose="020B0806030902050204" pitchFamily="34" charset="0"/>
                <a:ea typeface="微软雅黑" panose="020B0503020204020204" pitchFamily="34" charset="-122"/>
                <a:sym typeface="+mn-ea"/>
              </a:rPr>
              <a:t>项目计划阶段</a:t>
            </a:r>
          </a:p>
        </p:txBody>
      </p:sp>
      <p:sp>
        <p:nvSpPr>
          <p:cNvPr id="41" name="矩形 40"/>
          <p:cNvSpPr/>
          <p:nvPr/>
        </p:nvSpPr>
        <p:spPr>
          <a:xfrm>
            <a:off x="2915285" y="1649730"/>
            <a:ext cx="1256665" cy="922020"/>
          </a:xfrm>
          <a:prstGeom prst="rect">
            <a:avLst/>
          </a:prstGeom>
        </p:spPr>
        <p:txBody>
          <a:bodyPr wrap="square">
            <a:spAutoFit/>
          </a:bodyPr>
          <a:lstStyle/>
          <a:p>
            <a:pPr algn="ctr"/>
            <a:r>
              <a:rPr lang="en-US" altLang="zh-CN" sz="5400" dirty="0">
                <a:ln w="6350">
                  <a:noFill/>
                </a:ln>
                <a:solidFill>
                  <a:schemeClr val="bg1">
                    <a:lumMod val="50000"/>
                  </a:schemeClr>
                </a:solidFill>
                <a:latin typeface="Impact" panose="020B0806030902050204" pitchFamily="34" charset="0"/>
                <a:ea typeface="微软雅黑" panose="020B0503020204020204" pitchFamily="34" charset="-122"/>
              </a:rPr>
              <a:t>01</a:t>
            </a:r>
          </a:p>
        </p:txBody>
      </p:sp>
      <p:grpSp>
        <p:nvGrpSpPr>
          <p:cNvPr id="47" name="组合 46"/>
          <p:cNvGrpSpPr/>
          <p:nvPr/>
        </p:nvGrpSpPr>
        <p:grpSpPr>
          <a:xfrm>
            <a:off x="0" y="2517744"/>
            <a:ext cx="9144000" cy="54006"/>
            <a:chOff x="2190216" y="0"/>
            <a:chExt cx="7128792" cy="108012"/>
          </a:xfrm>
        </p:grpSpPr>
        <p:sp>
          <p:nvSpPr>
            <p:cNvPr id="50" name="矩形 49"/>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a:extLst>
              <a:ext uri="{FF2B5EF4-FFF2-40B4-BE49-F238E27FC236}">
                <a16:creationId xmlns:a16="http://schemas.microsoft.com/office/drawing/2014/main" id="{37F791AF-7833-4B21-943A-83566712C051}"/>
              </a:ext>
            </a:extLst>
          </p:cNvPr>
          <p:cNvSpPr/>
          <p:nvPr/>
        </p:nvSpPr>
        <p:spPr>
          <a:xfrm>
            <a:off x="5580112" y="2766823"/>
            <a:ext cx="1658580" cy="1022716"/>
          </a:xfrm>
          <a:prstGeom prst="rect">
            <a:avLst/>
          </a:prstGeom>
        </p:spPr>
        <p:txBody>
          <a:bodyPr wrap="square">
            <a:spAutoFit/>
          </a:bodyPr>
          <a:lstStyle/>
          <a:p>
            <a:pPr marL="171450" indent="-171450">
              <a:lnSpc>
                <a:spcPct val="150000"/>
              </a:lnSpc>
              <a:buFont typeface="Wingdings" panose="05000000000000000000" pitchFamily="2" charset="2"/>
              <a:buChar char="ü"/>
            </a:pPr>
            <a:r>
              <a:rPr lang="zh-CN" altLang="en-US" sz="1400" dirty="0">
                <a:ln w="6350">
                  <a:noFill/>
                </a:ln>
                <a:solidFill>
                  <a:schemeClr val="bg1">
                    <a:lumMod val="50000"/>
                  </a:schemeClr>
                </a:solidFill>
                <a:latin typeface="Impact" panose="020B0806030902050204" pitchFamily="34" charset="0"/>
                <a:ea typeface="微软雅黑" panose="020B0503020204020204" pitchFamily="34" charset="-122"/>
              </a:rPr>
              <a:t>配置管理工具</a:t>
            </a:r>
            <a:endParaRPr lang="en-US" altLang="zh-CN" sz="14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zh-CN" altLang="en-US" sz="1400" dirty="0">
                <a:ln w="6350">
                  <a:noFill/>
                </a:ln>
                <a:solidFill>
                  <a:schemeClr val="bg1">
                    <a:lumMod val="50000"/>
                  </a:schemeClr>
                </a:solidFill>
                <a:latin typeface="Impact" panose="020B0806030902050204" pitchFamily="34" charset="0"/>
                <a:ea typeface="微软雅黑" panose="020B0503020204020204" pitchFamily="34" charset="-122"/>
              </a:rPr>
              <a:t>文档历史</a:t>
            </a:r>
            <a:endParaRPr lang="en-US" altLang="zh-CN" sz="14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nSpc>
                <a:spcPct val="150000"/>
              </a:lnSpc>
              <a:buFont typeface="Wingdings" panose="05000000000000000000" pitchFamily="2" charset="2"/>
              <a:buChar char="ü"/>
            </a:pPr>
            <a:r>
              <a:rPr lang="en-US" altLang="zh-CN" sz="1400" dirty="0">
                <a:ln w="6350">
                  <a:noFill/>
                </a:ln>
                <a:solidFill>
                  <a:schemeClr val="bg1">
                    <a:lumMod val="50000"/>
                  </a:schemeClr>
                </a:solidFill>
                <a:latin typeface="Impact" panose="020B0806030902050204" pitchFamily="34" charset="0"/>
                <a:ea typeface="微软雅黑" panose="020B0503020204020204" pitchFamily="34" charset="-122"/>
              </a:rPr>
              <a:t>WBS</a:t>
            </a:r>
            <a:r>
              <a:rPr lang="zh-CN" altLang="en-US" sz="1400" dirty="0">
                <a:ln w="6350">
                  <a:noFill/>
                </a:ln>
                <a:solidFill>
                  <a:schemeClr val="bg1">
                    <a:lumMod val="50000"/>
                  </a:schemeClr>
                </a:solidFill>
                <a:latin typeface="Impact" panose="020B0806030902050204" pitchFamily="34" charset="0"/>
                <a:ea typeface="微软雅黑" panose="020B0503020204020204" pitchFamily="34" charset="-122"/>
              </a:rPr>
              <a:t>与甘特图</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需求规格说明书</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Rectangle 39">
            <a:extLst>
              <a:ext uri="{FF2B5EF4-FFF2-40B4-BE49-F238E27FC236}">
                <a16:creationId xmlns:a16="http://schemas.microsoft.com/office/drawing/2014/main" id="{BF92AE96-5E1C-4872-A007-A8346F6BDC3B}"/>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32</a:t>
            </a:r>
          </a:p>
        </p:txBody>
      </p:sp>
      <p:sp>
        <p:nvSpPr>
          <p:cNvPr id="2" name="文本框 1">
            <a:extLst>
              <a:ext uri="{FF2B5EF4-FFF2-40B4-BE49-F238E27FC236}">
                <a16:creationId xmlns:a16="http://schemas.microsoft.com/office/drawing/2014/main" id="{204A9399-EC91-4E08-A545-FB923F91FB00}"/>
              </a:ext>
            </a:extLst>
          </p:cNvPr>
          <p:cNvSpPr txBox="1"/>
          <p:nvPr/>
        </p:nvSpPr>
        <p:spPr>
          <a:xfrm>
            <a:off x="416158" y="4639869"/>
            <a:ext cx="7200800" cy="369332"/>
          </a:xfrm>
          <a:prstGeom prst="rect">
            <a:avLst/>
          </a:prstGeom>
          <a:noFill/>
        </p:spPr>
        <p:txBody>
          <a:bodyPr wrap="square" rtlCol="0">
            <a:spAutoFit/>
          </a:bodyPr>
          <a:lstStyle/>
          <a:p>
            <a:r>
              <a:rPr lang="zh-CN" altLang="en-US" dirty="0"/>
              <a:t>图索引、表索引</a:t>
            </a:r>
          </a:p>
        </p:txBody>
      </p:sp>
      <p:pic>
        <p:nvPicPr>
          <p:cNvPr id="5" name="图片 4">
            <a:extLst>
              <a:ext uri="{FF2B5EF4-FFF2-40B4-BE49-F238E27FC236}">
                <a16:creationId xmlns:a16="http://schemas.microsoft.com/office/drawing/2014/main" id="{38E46D33-BC82-455B-A9F4-5519510221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9992" y="967822"/>
            <a:ext cx="3557780" cy="3410561"/>
          </a:xfrm>
          <a:prstGeom prst="rect">
            <a:avLst/>
          </a:prstGeom>
        </p:spPr>
      </p:pic>
      <p:pic>
        <p:nvPicPr>
          <p:cNvPr id="10" name="图片 9">
            <a:extLst>
              <a:ext uri="{FF2B5EF4-FFF2-40B4-BE49-F238E27FC236}">
                <a16:creationId xmlns:a16="http://schemas.microsoft.com/office/drawing/2014/main" id="{7ADE6375-181C-4381-86B1-82A1BCC4E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607" y="924939"/>
            <a:ext cx="3589833" cy="3507854"/>
          </a:xfrm>
          <a:prstGeom prst="rect">
            <a:avLst/>
          </a:prstGeom>
        </p:spPr>
      </p:pic>
      <p:pic>
        <p:nvPicPr>
          <p:cNvPr id="4" name="图片 3">
            <a:extLst>
              <a:ext uri="{FF2B5EF4-FFF2-40B4-BE49-F238E27FC236}">
                <a16:creationId xmlns:a16="http://schemas.microsoft.com/office/drawing/2014/main" id="{E049986E-3BD8-4391-B399-50C6BCFD1750}"/>
              </a:ext>
            </a:extLst>
          </p:cNvPr>
          <p:cNvPicPr>
            <a:picLocks noChangeAspect="1"/>
          </p:cNvPicPr>
          <p:nvPr/>
        </p:nvPicPr>
        <p:blipFill>
          <a:blip r:embed="rId4"/>
          <a:stretch>
            <a:fillRect/>
          </a:stretch>
        </p:blipFill>
        <p:spPr>
          <a:xfrm>
            <a:off x="733804" y="873442"/>
            <a:ext cx="3064580" cy="3596489"/>
          </a:xfrm>
          <a:prstGeom prst="rect">
            <a:avLst/>
          </a:prstGeom>
        </p:spPr>
      </p:pic>
      <p:pic>
        <p:nvPicPr>
          <p:cNvPr id="7" name="图片 6">
            <a:extLst>
              <a:ext uri="{FF2B5EF4-FFF2-40B4-BE49-F238E27FC236}">
                <a16:creationId xmlns:a16="http://schemas.microsoft.com/office/drawing/2014/main" id="{5FAE18F4-A885-4305-8E76-72DBB998FAB8}"/>
              </a:ext>
            </a:extLst>
          </p:cNvPr>
          <p:cNvPicPr>
            <a:picLocks noChangeAspect="1"/>
          </p:cNvPicPr>
          <p:nvPr/>
        </p:nvPicPr>
        <p:blipFill>
          <a:blip r:embed="rId5"/>
          <a:stretch>
            <a:fillRect/>
          </a:stretch>
        </p:blipFill>
        <p:spPr>
          <a:xfrm>
            <a:off x="4427984" y="1275606"/>
            <a:ext cx="4623460" cy="2371095"/>
          </a:xfrm>
          <a:prstGeom prst="rect">
            <a:avLst/>
          </a:prstGeom>
        </p:spPr>
      </p:pic>
    </p:spTree>
    <p:extLst>
      <p:ext uri="{BB962C8B-B14F-4D97-AF65-F5344CB8AC3E}">
        <p14:creationId xmlns:p14="http://schemas.microsoft.com/office/powerpoint/2010/main" val="323904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需求规格说明书</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Rectangle 39">
            <a:extLst>
              <a:ext uri="{FF2B5EF4-FFF2-40B4-BE49-F238E27FC236}">
                <a16:creationId xmlns:a16="http://schemas.microsoft.com/office/drawing/2014/main" id="{BF92AE96-5E1C-4872-A007-A8346F6BDC3B}"/>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33</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34</a:t>
            </a:r>
          </a:p>
        </p:txBody>
      </p:sp>
      <p:sp>
        <p:nvSpPr>
          <p:cNvPr id="2" name="文本框 1">
            <a:extLst>
              <a:ext uri="{FF2B5EF4-FFF2-40B4-BE49-F238E27FC236}">
                <a16:creationId xmlns:a16="http://schemas.microsoft.com/office/drawing/2014/main" id="{204A9399-EC91-4E08-A545-FB923F91FB00}"/>
              </a:ext>
            </a:extLst>
          </p:cNvPr>
          <p:cNvSpPr txBox="1"/>
          <p:nvPr/>
        </p:nvSpPr>
        <p:spPr>
          <a:xfrm>
            <a:off x="323528" y="1059583"/>
            <a:ext cx="7200800" cy="369332"/>
          </a:xfrm>
          <a:prstGeom prst="rect">
            <a:avLst/>
          </a:prstGeom>
          <a:noFill/>
        </p:spPr>
        <p:txBody>
          <a:bodyPr wrap="square" rtlCol="0">
            <a:spAutoFit/>
          </a:bodyPr>
          <a:lstStyle/>
          <a:p>
            <a:r>
              <a:rPr lang="zh-CN" altLang="en-US" dirty="0"/>
              <a:t>这个是其中一个登录用例的用例图、流程图、活动框图</a:t>
            </a:r>
          </a:p>
        </p:txBody>
      </p:sp>
      <p:pic>
        <p:nvPicPr>
          <p:cNvPr id="4" name="图片 3">
            <a:extLst>
              <a:ext uri="{FF2B5EF4-FFF2-40B4-BE49-F238E27FC236}">
                <a16:creationId xmlns:a16="http://schemas.microsoft.com/office/drawing/2014/main" id="{E950615D-B578-4C08-B577-C089AC49B30C}"/>
              </a:ext>
            </a:extLst>
          </p:cNvPr>
          <p:cNvPicPr>
            <a:picLocks noChangeAspect="1"/>
          </p:cNvPicPr>
          <p:nvPr/>
        </p:nvPicPr>
        <p:blipFill>
          <a:blip r:embed="rId2"/>
          <a:stretch>
            <a:fillRect/>
          </a:stretch>
        </p:blipFill>
        <p:spPr>
          <a:xfrm>
            <a:off x="218460" y="1544132"/>
            <a:ext cx="2959226" cy="2456484"/>
          </a:xfrm>
          <a:prstGeom prst="rect">
            <a:avLst/>
          </a:prstGeom>
        </p:spPr>
      </p:pic>
      <p:pic>
        <p:nvPicPr>
          <p:cNvPr id="6" name="图片 5">
            <a:extLst>
              <a:ext uri="{FF2B5EF4-FFF2-40B4-BE49-F238E27FC236}">
                <a16:creationId xmlns:a16="http://schemas.microsoft.com/office/drawing/2014/main" id="{82F5599B-2238-4A38-8E79-A0A03638A836}"/>
              </a:ext>
            </a:extLst>
          </p:cNvPr>
          <p:cNvPicPr>
            <a:picLocks noChangeAspect="1"/>
          </p:cNvPicPr>
          <p:nvPr/>
        </p:nvPicPr>
        <p:blipFill>
          <a:blip r:embed="rId3"/>
          <a:stretch>
            <a:fillRect/>
          </a:stretch>
        </p:blipFill>
        <p:spPr>
          <a:xfrm>
            <a:off x="3292091" y="1627434"/>
            <a:ext cx="2950501" cy="2289881"/>
          </a:xfrm>
          <a:prstGeom prst="rect">
            <a:avLst/>
          </a:prstGeom>
        </p:spPr>
      </p:pic>
      <p:pic>
        <p:nvPicPr>
          <p:cNvPr id="8" name="图片 7">
            <a:extLst>
              <a:ext uri="{FF2B5EF4-FFF2-40B4-BE49-F238E27FC236}">
                <a16:creationId xmlns:a16="http://schemas.microsoft.com/office/drawing/2014/main" id="{5B5FC573-E365-4444-A084-B318CDABA039}"/>
              </a:ext>
            </a:extLst>
          </p:cNvPr>
          <p:cNvPicPr>
            <a:picLocks noChangeAspect="1"/>
          </p:cNvPicPr>
          <p:nvPr/>
        </p:nvPicPr>
        <p:blipFill>
          <a:blip r:embed="rId4"/>
          <a:stretch>
            <a:fillRect/>
          </a:stretch>
        </p:blipFill>
        <p:spPr>
          <a:xfrm>
            <a:off x="6471402" y="1627434"/>
            <a:ext cx="2440253" cy="2211710"/>
          </a:xfrm>
          <a:prstGeom prst="rect">
            <a:avLst/>
          </a:prstGeom>
        </p:spPr>
      </p:pic>
    </p:spTree>
    <p:extLst>
      <p:ext uri="{BB962C8B-B14F-4D97-AF65-F5344CB8AC3E}">
        <p14:creationId xmlns:p14="http://schemas.microsoft.com/office/powerpoint/2010/main" val="1311077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测试用例</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Rectangle 39">
            <a:extLst>
              <a:ext uri="{FF2B5EF4-FFF2-40B4-BE49-F238E27FC236}">
                <a16:creationId xmlns:a16="http://schemas.microsoft.com/office/drawing/2014/main" id="{BF92AE96-5E1C-4872-A007-A8346F6BDC3B}"/>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35</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36</a:t>
            </a:r>
          </a:p>
        </p:txBody>
      </p:sp>
      <p:pic>
        <p:nvPicPr>
          <p:cNvPr id="5" name="图片 4">
            <a:extLst>
              <a:ext uri="{FF2B5EF4-FFF2-40B4-BE49-F238E27FC236}">
                <a16:creationId xmlns:a16="http://schemas.microsoft.com/office/drawing/2014/main" id="{0192FFE6-88E5-4FC7-93C3-9BC99C96A658}"/>
              </a:ext>
            </a:extLst>
          </p:cNvPr>
          <p:cNvPicPr>
            <a:picLocks noChangeAspect="1"/>
          </p:cNvPicPr>
          <p:nvPr/>
        </p:nvPicPr>
        <p:blipFill>
          <a:blip r:embed="rId2"/>
          <a:stretch>
            <a:fillRect/>
          </a:stretch>
        </p:blipFill>
        <p:spPr>
          <a:xfrm>
            <a:off x="251520" y="958666"/>
            <a:ext cx="4063685" cy="2571750"/>
          </a:xfrm>
          <a:prstGeom prst="rect">
            <a:avLst/>
          </a:prstGeom>
        </p:spPr>
      </p:pic>
      <p:pic>
        <p:nvPicPr>
          <p:cNvPr id="7" name="图片 6">
            <a:extLst>
              <a:ext uri="{FF2B5EF4-FFF2-40B4-BE49-F238E27FC236}">
                <a16:creationId xmlns:a16="http://schemas.microsoft.com/office/drawing/2014/main" id="{3E2A20A3-D494-4F4B-8AAF-2E8875E5E87C}"/>
              </a:ext>
            </a:extLst>
          </p:cNvPr>
          <p:cNvPicPr>
            <a:picLocks noChangeAspect="1"/>
          </p:cNvPicPr>
          <p:nvPr/>
        </p:nvPicPr>
        <p:blipFill>
          <a:blip r:embed="rId3"/>
          <a:stretch>
            <a:fillRect/>
          </a:stretch>
        </p:blipFill>
        <p:spPr>
          <a:xfrm>
            <a:off x="5004048" y="727550"/>
            <a:ext cx="3583435" cy="3939902"/>
          </a:xfrm>
          <a:prstGeom prst="rect">
            <a:avLst/>
          </a:prstGeom>
        </p:spPr>
      </p:pic>
      <p:sp>
        <p:nvSpPr>
          <p:cNvPr id="8" name="文本框 7">
            <a:extLst>
              <a:ext uri="{FF2B5EF4-FFF2-40B4-BE49-F238E27FC236}">
                <a16:creationId xmlns:a16="http://schemas.microsoft.com/office/drawing/2014/main" id="{A6C9C533-289A-460D-B31D-9FFBF4E6B839}"/>
              </a:ext>
            </a:extLst>
          </p:cNvPr>
          <p:cNvSpPr txBox="1"/>
          <p:nvPr/>
        </p:nvSpPr>
        <p:spPr>
          <a:xfrm>
            <a:off x="251520" y="3900221"/>
            <a:ext cx="4320480" cy="923330"/>
          </a:xfrm>
          <a:prstGeom prst="rect">
            <a:avLst/>
          </a:prstGeom>
          <a:noFill/>
        </p:spPr>
        <p:txBody>
          <a:bodyPr wrap="square" rtlCol="0">
            <a:spAutoFit/>
          </a:bodyPr>
          <a:lstStyle/>
          <a:p>
            <a:r>
              <a:rPr lang="zh-CN" altLang="en-US" dirty="0"/>
              <a:t>测试用例采用了黑盒测试、等价类划分以及边界值方法进行测试</a:t>
            </a:r>
            <a:endParaRPr lang="en-US" altLang="zh-CN" dirty="0"/>
          </a:p>
          <a:p>
            <a:r>
              <a:rPr lang="zh-CN" altLang="en-US" dirty="0"/>
              <a:t>测试用例共有</a:t>
            </a:r>
            <a:r>
              <a:rPr lang="en-US" altLang="zh-CN" dirty="0"/>
              <a:t>163</a:t>
            </a:r>
            <a:r>
              <a:rPr lang="zh-CN" altLang="en-US" dirty="0"/>
              <a:t>个</a:t>
            </a:r>
          </a:p>
        </p:txBody>
      </p:sp>
    </p:spTree>
    <p:extLst>
      <p:ext uri="{BB962C8B-B14F-4D97-AF65-F5344CB8AC3E}">
        <p14:creationId xmlns:p14="http://schemas.microsoft.com/office/powerpoint/2010/main" val="2284095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用户手册</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Rectangle 39">
            <a:extLst>
              <a:ext uri="{FF2B5EF4-FFF2-40B4-BE49-F238E27FC236}">
                <a16:creationId xmlns:a16="http://schemas.microsoft.com/office/drawing/2014/main" id="{BF92AE96-5E1C-4872-A007-A8346F6BDC3B}"/>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37</a:t>
            </a:r>
          </a:p>
        </p:txBody>
      </p:sp>
      <p:pic>
        <p:nvPicPr>
          <p:cNvPr id="3" name="图片 2">
            <a:extLst>
              <a:ext uri="{FF2B5EF4-FFF2-40B4-BE49-F238E27FC236}">
                <a16:creationId xmlns:a16="http://schemas.microsoft.com/office/drawing/2014/main" id="{BBD79AF4-6F9F-407C-B80D-AD52688A3B1B}"/>
              </a:ext>
            </a:extLst>
          </p:cNvPr>
          <p:cNvPicPr>
            <a:picLocks noChangeAspect="1"/>
          </p:cNvPicPr>
          <p:nvPr/>
        </p:nvPicPr>
        <p:blipFill>
          <a:blip r:embed="rId2"/>
          <a:stretch>
            <a:fillRect/>
          </a:stretch>
        </p:blipFill>
        <p:spPr>
          <a:xfrm>
            <a:off x="259142" y="1036753"/>
            <a:ext cx="4975737" cy="2775124"/>
          </a:xfrm>
          <a:prstGeom prst="rect">
            <a:avLst/>
          </a:prstGeom>
        </p:spPr>
      </p:pic>
      <p:pic>
        <p:nvPicPr>
          <p:cNvPr id="5" name="图片 4">
            <a:extLst>
              <a:ext uri="{FF2B5EF4-FFF2-40B4-BE49-F238E27FC236}">
                <a16:creationId xmlns:a16="http://schemas.microsoft.com/office/drawing/2014/main" id="{A11BE50A-E667-4CEC-9C1E-A34170D3D23C}"/>
              </a:ext>
            </a:extLst>
          </p:cNvPr>
          <p:cNvPicPr>
            <a:picLocks noChangeAspect="1"/>
          </p:cNvPicPr>
          <p:nvPr/>
        </p:nvPicPr>
        <p:blipFill>
          <a:blip r:embed="rId3"/>
          <a:stretch>
            <a:fillRect/>
          </a:stretch>
        </p:blipFill>
        <p:spPr>
          <a:xfrm>
            <a:off x="5508104" y="915566"/>
            <a:ext cx="3217401" cy="3039239"/>
          </a:xfrm>
          <a:prstGeom prst="rect">
            <a:avLst/>
          </a:prstGeom>
        </p:spPr>
      </p:pic>
      <p:sp>
        <p:nvSpPr>
          <p:cNvPr id="6" name="文本框 5">
            <a:extLst>
              <a:ext uri="{FF2B5EF4-FFF2-40B4-BE49-F238E27FC236}">
                <a16:creationId xmlns:a16="http://schemas.microsoft.com/office/drawing/2014/main" id="{182A715B-9E57-4EA9-A135-710349678122}"/>
              </a:ext>
            </a:extLst>
          </p:cNvPr>
          <p:cNvSpPr txBox="1"/>
          <p:nvPr/>
        </p:nvSpPr>
        <p:spPr>
          <a:xfrm>
            <a:off x="5868145" y="4316131"/>
            <a:ext cx="3096344" cy="369332"/>
          </a:xfrm>
          <a:prstGeom prst="rect">
            <a:avLst/>
          </a:prstGeom>
          <a:noFill/>
        </p:spPr>
        <p:txBody>
          <a:bodyPr wrap="square" rtlCol="0">
            <a:spAutoFit/>
          </a:bodyPr>
          <a:lstStyle/>
          <a:p>
            <a:r>
              <a:rPr lang="zh-CN" altLang="en-US" dirty="0"/>
              <a:t>用户手册共有</a:t>
            </a:r>
            <a:r>
              <a:rPr lang="en-US" altLang="zh-CN" dirty="0"/>
              <a:t>56</a:t>
            </a:r>
            <a:r>
              <a:rPr lang="zh-CN" altLang="en-US" dirty="0"/>
              <a:t>页</a:t>
            </a:r>
          </a:p>
        </p:txBody>
      </p:sp>
    </p:spTree>
    <p:extLst>
      <p:ext uri="{BB962C8B-B14F-4D97-AF65-F5344CB8AC3E}">
        <p14:creationId xmlns:p14="http://schemas.microsoft.com/office/powerpoint/2010/main" val="3242621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2"/>
            <a:ext cx="35077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需求规格说明书</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Rectangle 39">
            <a:extLst>
              <a:ext uri="{FF2B5EF4-FFF2-40B4-BE49-F238E27FC236}">
                <a16:creationId xmlns:a16="http://schemas.microsoft.com/office/drawing/2014/main" id="{BF92AE96-5E1C-4872-A007-A8346F6BDC3B}"/>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38</a:t>
            </a:r>
          </a:p>
        </p:txBody>
      </p:sp>
      <p:pic>
        <p:nvPicPr>
          <p:cNvPr id="10" name="图片 9">
            <a:extLst>
              <a:ext uri="{FF2B5EF4-FFF2-40B4-BE49-F238E27FC236}">
                <a16:creationId xmlns:a16="http://schemas.microsoft.com/office/drawing/2014/main" id="{9704B9BD-5EBA-4488-A156-7F0FF5DAEC01}"/>
              </a:ext>
            </a:extLst>
          </p:cNvPr>
          <p:cNvPicPr>
            <a:picLocks noChangeAspect="1"/>
          </p:cNvPicPr>
          <p:nvPr/>
        </p:nvPicPr>
        <p:blipFill>
          <a:blip r:embed="rId2"/>
          <a:stretch>
            <a:fillRect/>
          </a:stretch>
        </p:blipFill>
        <p:spPr>
          <a:xfrm>
            <a:off x="5258677" y="1347614"/>
            <a:ext cx="3750544" cy="2016224"/>
          </a:xfrm>
          <a:prstGeom prst="rect">
            <a:avLst/>
          </a:prstGeom>
        </p:spPr>
      </p:pic>
      <p:pic>
        <p:nvPicPr>
          <p:cNvPr id="12" name="图片 11">
            <a:extLst>
              <a:ext uri="{FF2B5EF4-FFF2-40B4-BE49-F238E27FC236}">
                <a16:creationId xmlns:a16="http://schemas.microsoft.com/office/drawing/2014/main" id="{FADE8F1C-2995-4903-AE61-EC5FCFC7E5E3}"/>
              </a:ext>
            </a:extLst>
          </p:cNvPr>
          <p:cNvPicPr>
            <a:picLocks noChangeAspect="1"/>
          </p:cNvPicPr>
          <p:nvPr/>
        </p:nvPicPr>
        <p:blipFill>
          <a:blip r:embed="rId3"/>
          <a:stretch>
            <a:fillRect/>
          </a:stretch>
        </p:blipFill>
        <p:spPr>
          <a:xfrm>
            <a:off x="107504" y="1265245"/>
            <a:ext cx="4997144" cy="2392250"/>
          </a:xfrm>
          <a:prstGeom prst="rect">
            <a:avLst/>
          </a:prstGeom>
        </p:spPr>
      </p:pic>
      <p:sp>
        <p:nvSpPr>
          <p:cNvPr id="14" name="文本框 13">
            <a:extLst>
              <a:ext uri="{FF2B5EF4-FFF2-40B4-BE49-F238E27FC236}">
                <a16:creationId xmlns:a16="http://schemas.microsoft.com/office/drawing/2014/main" id="{87C68C94-CCF0-4ECD-B86D-ED1CF732D8DB}"/>
              </a:ext>
            </a:extLst>
          </p:cNvPr>
          <p:cNvSpPr txBox="1"/>
          <p:nvPr/>
        </p:nvSpPr>
        <p:spPr>
          <a:xfrm>
            <a:off x="278338" y="885885"/>
            <a:ext cx="2304256" cy="369332"/>
          </a:xfrm>
          <a:prstGeom prst="rect">
            <a:avLst/>
          </a:prstGeom>
          <a:noFill/>
        </p:spPr>
        <p:txBody>
          <a:bodyPr wrap="square" rtlCol="0">
            <a:spAutoFit/>
          </a:bodyPr>
          <a:lstStyle/>
          <a:p>
            <a:r>
              <a:rPr lang="zh-CN" altLang="en-US" dirty="0"/>
              <a:t>内部评审</a:t>
            </a:r>
          </a:p>
        </p:txBody>
      </p:sp>
      <p:sp>
        <p:nvSpPr>
          <p:cNvPr id="2" name="文本框 1">
            <a:extLst>
              <a:ext uri="{FF2B5EF4-FFF2-40B4-BE49-F238E27FC236}">
                <a16:creationId xmlns:a16="http://schemas.microsoft.com/office/drawing/2014/main" id="{A8801DF7-2C81-4825-8438-EDF4E5E84DDD}"/>
              </a:ext>
            </a:extLst>
          </p:cNvPr>
          <p:cNvSpPr txBox="1"/>
          <p:nvPr/>
        </p:nvSpPr>
        <p:spPr>
          <a:xfrm>
            <a:off x="278338" y="3934449"/>
            <a:ext cx="6300192" cy="646331"/>
          </a:xfrm>
          <a:prstGeom prst="rect">
            <a:avLst/>
          </a:prstGeom>
          <a:noFill/>
        </p:spPr>
        <p:txBody>
          <a:bodyPr wrap="square" rtlCol="0">
            <a:spAutoFit/>
          </a:bodyPr>
          <a:lstStyle/>
          <a:p>
            <a:r>
              <a:rPr lang="zh-CN" altLang="en-US" dirty="0"/>
              <a:t>对于</a:t>
            </a:r>
            <a:r>
              <a:rPr lang="en-US" altLang="zh-CN" dirty="0"/>
              <a:t>SRS</a:t>
            </a:r>
            <a:r>
              <a:rPr lang="zh-CN" altLang="en-US" dirty="0"/>
              <a:t>，我们小组进行了两次内部评审，对未完成的部分，在评审过后会进行修改</a:t>
            </a:r>
          </a:p>
        </p:txBody>
      </p:sp>
    </p:spTree>
    <p:extLst>
      <p:ext uri="{BB962C8B-B14F-4D97-AF65-F5344CB8AC3E}">
        <p14:creationId xmlns:p14="http://schemas.microsoft.com/office/powerpoint/2010/main" val="3280622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需求规格说明书</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Rectangle 39">
            <a:extLst>
              <a:ext uri="{FF2B5EF4-FFF2-40B4-BE49-F238E27FC236}">
                <a16:creationId xmlns:a16="http://schemas.microsoft.com/office/drawing/2014/main" id="{BF92AE96-5E1C-4872-A007-A8346F6BDC3B}"/>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39</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40</a:t>
            </a:r>
          </a:p>
        </p:txBody>
      </p:sp>
      <p:sp>
        <p:nvSpPr>
          <p:cNvPr id="3" name="文本框 2">
            <a:extLst>
              <a:ext uri="{FF2B5EF4-FFF2-40B4-BE49-F238E27FC236}">
                <a16:creationId xmlns:a16="http://schemas.microsoft.com/office/drawing/2014/main" id="{47DF1E6B-A072-462D-8164-3D5E497E996B}"/>
              </a:ext>
            </a:extLst>
          </p:cNvPr>
          <p:cNvSpPr txBox="1"/>
          <p:nvPr/>
        </p:nvSpPr>
        <p:spPr>
          <a:xfrm>
            <a:off x="4932040" y="3965098"/>
            <a:ext cx="4032448" cy="646331"/>
          </a:xfrm>
          <a:prstGeom prst="rect">
            <a:avLst/>
          </a:prstGeom>
          <a:noFill/>
        </p:spPr>
        <p:txBody>
          <a:bodyPr wrap="square" rtlCol="0">
            <a:spAutoFit/>
          </a:bodyPr>
          <a:lstStyle/>
          <a:p>
            <a:r>
              <a:rPr lang="en-US" altLang="zh-CN" dirty="0"/>
              <a:t>SRS</a:t>
            </a:r>
            <a:r>
              <a:rPr lang="zh-CN" altLang="en-US" dirty="0"/>
              <a:t>总共</a:t>
            </a:r>
            <a:r>
              <a:rPr lang="en-US" altLang="zh-CN" dirty="0"/>
              <a:t>394</a:t>
            </a:r>
            <a:r>
              <a:rPr lang="zh-CN" altLang="en-US" dirty="0"/>
              <a:t>页，正文采用等线小四，行间距一倍距</a:t>
            </a:r>
          </a:p>
        </p:txBody>
      </p:sp>
      <p:pic>
        <p:nvPicPr>
          <p:cNvPr id="5" name="图片 4">
            <a:extLst>
              <a:ext uri="{FF2B5EF4-FFF2-40B4-BE49-F238E27FC236}">
                <a16:creationId xmlns:a16="http://schemas.microsoft.com/office/drawing/2014/main" id="{73397290-4921-4A20-9712-BB885537BF9D}"/>
              </a:ext>
            </a:extLst>
          </p:cNvPr>
          <p:cNvPicPr>
            <a:picLocks noChangeAspect="1"/>
          </p:cNvPicPr>
          <p:nvPr/>
        </p:nvPicPr>
        <p:blipFill>
          <a:blip r:embed="rId2"/>
          <a:stretch>
            <a:fillRect/>
          </a:stretch>
        </p:blipFill>
        <p:spPr>
          <a:xfrm>
            <a:off x="404417" y="1131590"/>
            <a:ext cx="3622377" cy="2715766"/>
          </a:xfrm>
          <a:prstGeom prst="rect">
            <a:avLst/>
          </a:prstGeom>
        </p:spPr>
      </p:pic>
      <p:pic>
        <p:nvPicPr>
          <p:cNvPr id="7" name="图片 6">
            <a:extLst>
              <a:ext uri="{FF2B5EF4-FFF2-40B4-BE49-F238E27FC236}">
                <a16:creationId xmlns:a16="http://schemas.microsoft.com/office/drawing/2014/main" id="{3EA260A2-7640-4FB9-BD2C-3AA3C42114E2}"/>
              </a:ext>
            </a:extLst>
          </p:cNvPr>
          <p:cNvPicPr>
            <a:picLocks noChangeAspect="1"/>
          </p:cNvPicPr>
          <p:nvPr/>
        </p:nvPicPr>
        <p:blipFill>
          <a:blip r:embed="rId3"/>
          <a:stretch>
            <a:fillRect/>
          </a:stretch>
        </p:blipFill>
        <p:spPr>
          <a:xfrm>
            <a:off x="4644008" y="1275606"/>
            <a:ext cx="3742276" cy="1985180"/>
          </a:xfrm>
          <a:prstGeom prst="rect">
            <a:avLst/>
          </a:prstGeom>
        </p:spPr>
      </p:pic>
      <p:sp>
        <p:nvSpPr>
          <p:cNvPr id="2" name="文本框 1">
            <a:extLst>
              <a:ext uri="{FF2B5EF4-FFF2-40B4-BE49-F238E27FC236}">
                <a16:creationId xmlns:a16="http://schemas.microsoft.com/office/drawing/2014/main" id="{4D81AD36-A2CA-4E50-B0CE-F5E5F42BFDDB}"/>
              </a:ext>
            </a:extLst>
          </p:cNvPr>
          <p:cNvSpPr txBox="1"/>
          <p:nvPr/>
        </p:nvSpPr>
        <p:spPr>
          <a:xfrm>
            <a:off x="416158" y="4155927"/>
            <a:ext cx="3651786" cy="369332"/>
          </a:xfrm>
          <a:prstGeom prst="rect">
            <a:avLst/>
          </a:prstGeom>
          <a:noFill/>
        </p:spPr>
        <p:txBody>
          <a:bodyPr wrap="square" rtlCol="0">
            <a:spAutoFit/>
          </a:bodyPr>
          <a:lstStyle/>
          <a:p>
            <a:r>
              <a:rPr lang="en-US" altLang="zh-CN" dirty="0"/>
              <a:t>5</a:t>
            </a:r>
            <a:r>
              <a:rPr lang="zh-CN" altLang="en-US" dirty="0"/>
              <a:t>月</a:t>
            </a:r>
            <a:r>
              <a:rPr lang="en-US" altLang="zh-CN" dirty="0"/>
              <a:t>23</a:t>
            </a:r>
            <a:r>
              <a:rPr lang="zh-CN" altLang="en-US" dirty="0"/>
              <a:t>日正式发布需求规格说明书</a:t>
            </a:r>
          </a:p>
        </p:txBody>
      </p:sp>
    </p:spTree>
    <p:extLst>
      <p:ext uri="{BB962C8B-B14F-4D97-AF65-F5344CB8AC3E}">
        <p14:creationId xmlns:p14="http://schemas.microsoft.com/office/powerpoint/2010/main" val="4005058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4573570" y="2676794"/>
            <a:ext cx="2374368" cy="1669047"/>
          </a:xfrm>
          <a:prstGeom prst="rect">
            <a:avLst/>
          </a:prstGeom>
        </p:spPr>
        <p:txBody>
          <a:bodyPr wrap="none">
            <a:spAutoFit/>
          </a:bodyPr>
          <a:lstStyle/>
          <a:p>
            <a:pPr marL="171450" indent="-171450" algn="l">
              <a:lnSpc>
                <a:spcPct val="150000"/>
              </a:lnSpc>
              <a:buFont typeface="Wingdings" panose="05000000000000000000" pitchFamily="2" charset="2"/>
              <a:buChar char="ü"/>
            </a:pPr>
            <a:r>
              <a:rPr lang="zh-CN" sz="1400" dirty="0">
                <a:ln w="6350">
                  <a:noFill/>
                </a:ln>
                <a:solidFill>
                  <a:schemeClr val="bg1">
                    <a:lumMod val="50000"/>
                  </a:schemeClr>
                </a:solidFill>
                <a:latin typeface="Impact" panose="020B0806030902050204" pitchFamily="34" charset="0"/>
                <a:ea typeface="微软雅黑" panose="020B0503020204020204" pitchFamily="34" charset="-122"/>
                <a:sym typeface="+mn-ea"/>
              </a:rPr>
              <a:t>需求录入</a:t>
            </a:r>
          </a:p>
          <a:p>
            <a:pPr marL="171450" indent="-171450" algn="l">
              <a:lnSpc>
                <a:spcPct val="150000"/>
              </a:lnSpc>
              <a:buFont typeface="Wingdings" panose="05000000000000000000" pitchFamily="2" charset="2"/>
              <a:buChar char="ü"/>
            </a:pPr>
            <a:r>
              <a:rPr lang="zh-CN" sz="1400" dirty="0">
                <a:ln w="6350">
                  <a:noFill/>
                </a:ln>
                <a:solidFill>
                  <a:schemeClr val="bg1">
                    <a:lumMod val="50000"/>
                  </a:schemeClr>
                </a:solidFill>
                <a:latin typeface="Impact" panose="020B0806030902050204" pitchFamily="34" charset="0"/>
                <a:ea typeface="微软雅黑" panose="020B0503020204020204" pitchFamily="34" charset="-122"/>
                <a:sym typeface="+mn-ea"/>
              </a:rPr>
              <a:t>需求追踪矩阵</a:t>
            </a:r>
            <a:endParaRPr lang="en-US" altLang="zh-CN" sz="1400" dirty="0">
              <a:ln w="6350">
                <a:noFill/>
              </a:ln>
              <a:solidFill>
                <a:schemeClr val="bg1">
                  <a:lumMod val="50000"/>
                </a:schemeClr>
              </a:solidFill>
              <a:latin typeface="Impact" panose="020B0806030902050204" pitchFamily="34" charset="0"/>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en-US" altLang="zh-CN" sz="1400" dirty="0">
                <a:ln w="6350">
                  <a:noFill/>
                </a:ln>
                <a:solidFill>
                  <a:schemeClr val="bg1">
                    <a:lumMod val="50000"/>
                  </a:schemeClr>
                </a:solidFill>
                <a:latin typeface="Impact" panose="020B0806030902050204" pitchFamily="34" charset="0"/>
                <a:ea typeface="微软雅黑" panose="020B0503020204020204" pitchFamily="34" charset="-122"/>
                <a:sym typeface="+mn-ea"/>
              </a:rPr>
              <a:t>CCB</a:t>
            </a:r>
            <a:r>
              <a:rPr lang="zh-CN" altLang="en-US" sz="1400" dirty="0">
                <a:ln w="6350">
                  <a:noFill/>
                </a:ln>
                <a:solidFill>
                  <a:schemeClr val="bg1">
                    <a:lumMod val="50000"/>
                  </a:schemeClr>
                </a:solidFill>
                <a:latin typeface="Impact" panose="020B0806030902050204" pitchFamily="34" charset="0"/>
                <a:ea typeface="微软雅黑" panose="020B0503020204020204" pitchFamily="34" charset="-122"/>
                <a:sym typeface="+mn-ea"/>
              </a:rPr>
              <a:t>邀请与确认</a:t>
            </a:r>
            <a:endParaRPr lang="zh-CN" sz="1400" dirty="0">
              <a:ln w="6350">
                <a:noFill/>
              </a:ln>
              <a:solidFill>
                <a:schemeClr val="bg1">
                  <a:lumMod val="50000"/>
                </a:schemeClr>
              </a:solidFill>
              <a:latin typeface="Impact" panose="020B0806030902050204" pitchFamily="34" charset="0"/>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en-US" altLang="zh-CN" sz="1400" dirty="0">
                <a:ln w="6350">
                  <a:noFill/>
                </a:ln>
                <a:solidFill>
                  <a:schemeClr val="bg1">
                    <a:lumMod val="50000"/>
                  </a:schemeClr>
                </a:solidFill>
                <a:latin typeface="Impact" panose="020B0806030902050204" pitchFamily="34" charset="0"/>
                <a:ea typeface="微软雅黑" panose="020B0503020204020204" pitchFamily="34" charset="-122"/>
                <a:sym typeface="+mn-ea"/>
              </a:rPr>
              <a:t>CCB</a:t>
            </a:r>
            <a:r>
              <a:rPr lang="zh-CN" altLang="en-US" sz="1400" dirty="0">
                <a:ln w="6350">
                  <a:noFill/>
                </a:ln>
                <a:solidFill>
                  <a:schemeClr val="bg1">
                    <a:lumMod val="50000"/>
                  </a:schemeClr>
                </a:solidFill>
                <a:latin typeface="Impact" panose="020B0806030902050204" pitchFamily="34" charset="0"/>
                <a:ea typeface="微软雅黑" panose="020B0503020204020204" pitchFamily="34" charset="-122"/>
                <a:sym typeface="+mn-ea"/>
              </a:rPr>
              <a:t>章程</a:t>
            </a:r>
            <a:endParaRPr lang="en-US" altLang="zh-CN" sz="1400" dirty="0">
              <a:ln w="6350">
                <a:noFill/>
              </a:ln>
              <a:solidFill>
                <a:schemeClr val="bg1">
                  <a:lumMod val="50000"/>
                </a:schemeClr>
              </a:solidFill>
              <a:latin typeface="Impact" panose="020B0806030902050204" pitchFamily="34" charset="0"/>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a:ln w="6350">
                  <a:noFill/>
                </a:ln>
                <a:solidFill>
                  <a:schemeClr val="bg1">
                    <a:lumMod val="50000"/>
                  </a:schemeClr>
                </a:solidFill>
                <a:latin typeface="Impact" panose="020B0806030902050204" pitchFamily="34" charset="0"/>
                <a:ea typeface="微软雅黑" panose="020B0503020204020204" pitchFamily="34" charset="-122"/>
                <a:sym typeface="+mn-ea"/>
              </a:rPr>
              <a:t>需求变更申请与影响报告</a:t>
            </a:r>
          </a:p>
        </p:txBody>
      </p:sp>
      <p:sp>
        <p:nvSpPr>
          <p:cNvPr id="39" name="矩形 38"/>
          <p:cNvSpPr/>
          <p:nvPr/>
        </p:nvSpPr>
        <p:spPr>
          <a:xfrm>
            <a:off x="4402455" y="1929765"/>
            <a:ext cx="2617817" cy="523220"/>
          </a:xfrm>
          <a:prstGeom prst="rect">
            <a:avLst/>
          </a:prstGeom>
        </p:spPr>
        <p:txBody>
          <a:bodyPr wrap="square">
            <a:spAutoFit/>
          </a:bodyPr>
          <a:lstStyle/>
          <a:p>
            <a:pPr algn="ctr"/>
            <a:r>
              <a:rPr lang="zh-CN" altLang="en-US" sz="2800" b="1" dirty="0">
                <a:ln w="6350">
                  <a:noFill/>
                </a:ln>
                <a:solidFill>
                  <a:schemeClr val="bg1">
                    <a:lumMod val="50000"/>
                  </a:schemeClr>
                </a:solidFill>
                <a:latin typeface="Impact" panose="020B0806030902050204" pitchFamily="34" charset="0"/>
                <a:ea typeface="微软雅黑" panose="020B0503020204020204" pitchFamily="34" charset="-122"/>
                <a:sym typeface="+mn-ea"/>
              </a:rPr>
              <a:t>需求变更管理</a:t>
            </a:r>
          </a:p>
        </p:txBody>
      </p:sp>
      <p:sp>
        <p:nvSpPr>
          <p:cNvPr id="41" name="矩形 40"/>
          <p:cNvSpPr/>
          <p:nvPr/>
        </p:nvSpPr>
        <p:spPr>
          <a:xfrm>
            <a:off x="3347720" y="1649730"/>
            <a:ext cx="1054735" cy="922020"/>
          </a:xfrm>
          <a:prstGeom prst="rect">
            <a:avLst/>
          </a:prstGeom>
        </p:spPr>
        <p:txBody>
          <a:bodyPr wrap="square">
            <a:spAutoFit/>
          </a:bodyPr>
          <a:lstStyle/>
          <a:p>
            <a:pPr algn="ctr"/>
            <a:r>
              <a:rPr lang="en-US" altLang="zh-CN" sz="5400" dirty="0">
                <a:ln w="6350">
                  <a:noFill/>
                </a:ln>
                <a:solidFill>
                  <a:schemeClr val="bg1">
                    <a:lumMod val="50000"/>
                  </a:schemeClr>
                </a:solidFill>
                <a:latin typeface="Impact" panose="020B0806030902050204" pitchFamily="34" charset="0"/>
                <a:ea typeface="微软雅黑" panose="020B0503020204020204" pitchFamily="34" charset="-122"/>
              </a:rPr>
              <a:t>03</a:t>
            </a:r>
          </a:p>
        </p:txBody>
      </p:sp>
      <p:grpSp>
        <p:nvGrpSpPr>
          <p:cNvPr id="47" name="组合 46"/>
          <p:cNvGrpSpPr/>
          <p:nvPr/>
        </p:nvGrpSpPr>
        <p:grpSpPr>
          <a:xfrm>
            <a:off x="0" y="2517744"/>
            <a:ext cx="9144000" cy="54006"/>
            <a:chOff x="2190216" y="0"/>
            <a:chExt cx="7128792" cy="108012"/>
          </a:xfrm>
        </p:grpSpPr>
        <p:sp>
          <p:nvSpPr>
            <p:cNvPr id="50" name="矩形 49"/>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需求管理工具</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Rectangle 39">
            <a:extLst>
              <a:ext uri="{FF2B5EF4-FFF2-40B4-BE49-F238E27FC236}">
                <a16:creationId xmlns:a16="http://schemas.microsoft.com/office/drawing/2014/main" id="{BF92AE96-5E1C-4872-A007-A8346F6BDC3B}"/>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41</a:t>
            </a:r>
          </a:p>
        </p:txBody>
      </p:sp>
      <p:pic>
        <p:nvPicPr>
          <p:cNvPr id="10" name="图片 9">
            <a:extLst>
              <a:ext uri="{FF2B5EF4-FFF2-40B4-BE49-F238E27FC236}">
                <a16:creationId xmlns:a16="http://schemas.microsoft.com/office/drawing/2014/main" id="{BA0C68D9-A277-4758-99FE-155BB8144211}"/>
              </a:ext>
            </a:extLst>
          </p:cNvPr>
          <p:cNvPicPr>
            <a:picLocks noChangeAspect="1"/>
          </p:cNvPicPr>
          <p:nvPr/>
        </p:nvPicPr>
        <p:blipFill>
          <a:blip r:embed="rId2"/>
          <a:stretch>
            <a:fillRect/>
          </a:stretch>
        </p:blipFill>
        <p:spPr>
          <a:xfrm>
            <a:off x="416158" y="755559"/>
            <a:ext cx="7828250" cy="4049264"/>
          </a:xfrm>
          <a:prstGeom prst="rect">
            <a:avLst/>
          </a:prstGeom>
        </p:spPr>
      </p:pic>
    </p:spTree>
    <p:extLst>
      <p:ext uri="{BB962C8B-B14F-4D97-AF65-F5344CB8AC3E}">
        <p14:creationId xmlns:p14="http://schemas.microsoft.com/office/powerpoint/2010/main" val="1282371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需求录入</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64A312C0-A900-4BB7-A2F6-D7D0BE28486A}"/>
              </a:ext>
            </a:extLst>
          </p:cNvPr>
          <p:cNvPicPr>
            <a:picLocks noChangeAspect="1"/>
          </p:cNvPicPr>
          <p:nvPr/>
        </p:nvPicPr>
        <p:blipFill>
          <a:blip r:embed="rId2"/>
          <a:stretch>
            <a:fillRect/>
          </a:stretch>
        </p:blipFill>
        <p:spPr>
          <a:xfrm>
            <a:off x="416158" y="872179"/>
            <a:ext cx="8388424" cy="3585588"/>
          </a:xfrm>
          <a:prstGeom prst="rect">
            <a:avLst/>
          </a:prstGeom>
        </p:spPr>
      </p:pic>
      <p:sp>
        <p:nvSpPr>
          <p:cNvPr id="9" name="Rectangle 39">
            <a:extLst>
              <a:ext uri="{FF2B5EF4-FFF2-40B4-BE49-F238E27FC236}">
                <a16:creationId xmlns:a16="http://schemas.microsoft.com/office/drawing/2014/main" id="{2E7DEF3F-60A0-4C58-BEF0-FDF8760A1227}"/>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41</a:t>
            </a:r>
          </a:p>
        </p:txBody>
      </p:sp>
    </p:spTree>
    <p:extLst>
      <p:ext uri="{BB962C8B-B14F-4D97-AF65-F5344CB8AC3E}">
        <p14:creationId xmlns:p14="http://schemas.microsoft.com/office/powerpoint/2010/main" val="36173247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5925" y="278130"/>
            <a:ext cx="3262630"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需求追踪矩阵（部分内容）</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a16="http://schemas.microsoft.com/office/drawing/2014/main" id="{9EE19781-D86B-4B90-92C2-5CF6F7D822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00100"/>
            <a:ext cx="6858000" cy="3543300"/>
          </a:xfrm>
          <a:prstGeom prst="rect">
            <a:avLst/>
          </a:prstGeom>
        </p:spPr>
      </p:pic>
      <p:sp>
        <p:nvSpPr>
          <p:cNvPr id="9" name="Rectangle 39">
            <a:extLst>
              <a:ext uri="{FF2B5EF4-FFF2-40B4-BE49-F238E27FC236}">
                <a16:creationId xmlns:a16="http://schemas.microsoft.com/office/drawing/2014/main" id="{885F4F8A-5210-4759-BBF3-FE5CE515EC84}"/>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41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里程碑</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Rectangle 39">
            <a:extLst>
              <a:ext uri="{FF2B5EF4-FFF2-40B4-BE49-F238E27FC236}">
                <a16:creationId xmlns:a16="http://schemas.microsoft.com/office/drawing/2014/main" id="{9CB12E2E-F8AE-41AC-866B-1148625A7395}"/>
              </a:ext>
            </a:extLst>
          </p:cNvPr>
          <p:cNvSpPr>
            <a:spLocks noChangeArrowheads="1"/>
          </p:cNvSpPr>
          <p:nvPr/>
        </p:nvSpPr>
        <p:spPr bwMode="auto">
          <a:xfrm>
            <a:off x="7236296" y="283512"/>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1</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2</a:t>
            </a:r>
          </a:p>
        </p:txBody>
      </p:sp>
      <p:sp>
        <p:nvSpPr>
          <p:cNvPr id="2" name="文本框 1">
            <a:extLst>
              <a:ext uri="{FF2B5EF4-FFF2-40B4-BE49-F238E27FC236}">
                <a16:creationId xmlns:a16="http://schemas.microsoft.com/office/drawing/2014/main" id="{AAF96114-9BEB-4992-8552-8AA49BB10795}"/>
              </a:ext>
            </a:extLst>
          </p:cNvPr>
          <p:cNvSpPr txBox="1"/>
          <p:nvPr/>
        </p:nvSpPr>
        <p:spPr>
          <a:xfrm>
            <a:off x="641056" y="987574"/>
            <a:ext cx="7738494" cy="369332"/>
          </a:xfrm>
          <a:prstGeom prst="rect">
            <a:avLst/>
          </a:prstGeom>
          <a:noFill/>
        </p:spPr>
        <p:txBody>
          <a:bodyPr wrap="square" rtlCol="0">
            <a:spAutoFit/>
          </a:bodyPr>
          <a:lstStyle/>
          <a:p>
            <a:r>
              <a:rPr lang="zh-CN" altLang="en-US" dirty="0"/>
              <a:t>里程碑包括了软件需求项目计划、需求规格说明书、需求变更、项目收尾</a:t>
            </a:r>
          </a:p>
        </p:txBody>
      </p:sp>
      <p:pic>
        <p:nvPicPr>
          <p:cNvPr id="8" name="图片 7">
            <a:extLst>
              <a:ext uri="{FF2B5EF4-FFF2-40B4-BE49-F238E27FC236}">
                <a16:creationId xmlns:a16="http://schemas.microsoft.com/office/drawing/2014/main" id="{1B3E35B5-A98F-4586-B79D-E47194472BFE}"/>
              </a:ext>
            </a:extLst>
          </p:cNvPr>
          <p:cNvPicPr>
            <a:picLocks noChangeAspect="1"/>
          </p:cNvPicPr>
          <p:nvPr/>
        </p:nvPicPr>
        <p:blipFill>
          <a:blip r:embed="rId2"/>
          <a:stretch>
            <a:fillRect/>
          </a:stretch>
        </p:blipFill>
        <p:spPr>
          <a:xfrm>
            <a:off x="528607" y="1790607"/>
            <a:ext cx="2762636" cy="295316"/>
          </a:xfrm>
          <a:prstGeom prst="rect">
            <a:avLst/>
          </a:prstGeom>
        </p:spPr>
      </p:pic>
      <p:pic>
        <p:nvPicPr>
          <p:cNvPr id="10" name="图片 9">
            <a:extLst>
              <a:ext uri="{FF2B5EF4-FFF2-40B4-BE49-F238E27FC236}">
                <a16:creationId xmlns:a16="http://schemas.microsoft.com/office/drawing/2014/main" id="{E8DA964F-14F1-4646-A001-B72A4A650319}"/>
              </a:ext>
            </a:extLst>
          </p:cNvPr>
          <p:cNvPicPr>
            <a:picLocks noChangeAspect="1"/>
          </p:cNvPicPr>
          <p:nvPr/>
        </p:nvPicPr>
        <p:blipFill>
          <a:blip r:embed="rId3"/>
          <a:stretch>
            <a:fillRect/>
          </a:stretch>
        </p:blipFill>
        <p:spPr>
          <a:xfrm>
            <a:off x="528607" y="1514343"/>
            <a:ext cx="3010320" cy="276264"/>
          </a:xfrm>
          <a:prstGeom prst="rect">
            <a:avLst/>
          </a:prstGeom>
        </p:spPr>
      </p:pic>
      <p:pic>
        <p:nvPicPr>
          <p:cNvPr id="13" name="图片 12">
            <a:extLst>
              <a:ext uri="{FF2B5EF4-FFF2-40B4-BE49-F238E27FC236}">
                <a16:creationId xmlns:a16="http://schemas.microsoft.com/office/drawing/2014/main" id="{E85B94F9-8A6E-4079-98F1-404283BEF682}"/>
              </a:ext>
            </a:extLst>
          </p:cNvPr>
          <p:cNvPicPr>
            <a:picLocks noChangeAspect="1"/>
          </p:cNvPicPr>
          <p:nvPr/>
        </p:nvPicPr>
        <p:blipFill>
          <a:blip r:embed="rId4"/>
          <a:stretch>
            <a:fillRect/>
          </a:stretch>
        </p:blipFill>
        <p:spPr>
          <a:xfrm>
            <a:off x="534668" y="2038292"/>
            <a:ext cx="2819794" cy="323895"/>
          </a:xfrm>
          <a:prstGeom prst="rect">
            <a:avLst/>
          </a:prstGeom>
        </p:spPr>
      </p:pic>
      <p:pic>
        <p:nvPicPr>
          <p:cNvPr id="4" name="图片 3">
            <a:extLst>
              <a:ext uri="{FF2B5EF4-FFF2-40B4-BE49-F238E27FC236}">
                <a16:creationId xmlns:a16="http://schemas.microsoft.com/office/drawing/2014/main" id="{066DC15E-3988-4BC1-9850-512753314CED}"/>
              </a:ext>
            </a:extLst>
          </p:cNvPr>
          <p:cNvPicPr>
            <a:picLocks noChangeAspect="1"/>
          </p:cNvPicPr>
          <p:nvPr/>
        </p:nvPicPr>
        <p:blipFill>
          <a:blip r:embed="rId5"/>
          <a:stretch>
            <a:fillRect/>
          </a:stretch>
        </p:blipFill>
        <p:spPr>
          <a:xfrm>
            <a:off x="509607" y="2333608"/>
            <a:ext cx="2591162" cy="285790"/>
          </a:xfrm>
          <a:prstGeom prst="rect">
            <a:avLst/>
          </a:prstGeom>
        </p:spPr>
      </p:pic>
      <p:sp>
        <p:nvSpPr>
          <p:cNvPr id="5" name="文本框 4">
            <a:extLst>
              <a:ext uri="{FF2B5EF4-FFF2-40B4-BE49-F238E27FC236}">
                <a16:creationId xmlns:a16="http://schemas.microsoft.com/office/drawing/2014/main" id="{5FDC4D27-7617-480C-8264-E40A15466043}"/>
              </a:ext>
            </a:extLst>
          </p:cNvPr>
          <p:cNvSpPr txBox="1"/>
          <p:nvPr/>
        </p:nvSpPr>
        <p:spPr>
          <a:xfrm>
            <a:off x="528607" y="3075806"/>
            <a:ext cx="4043393" cy="369332"/>
          </a:xfrm>
          <a:prstGeom prst="rect">
            <a:avLst/>
          </a:prstGeom>
          <a:noFill/>
        </p:spPr>
        <p:txBody>
          <a:bodyPr wrap="square" rtlCol="0">
            <a:spAutoFit/>
          </a:bodyPr>
          <a:lstStyle/>
          <a:p>
            <a:r>
              <a:rPr lang="zh-CN" altLang="en-US" dirty="0"/>
              <a:t>同时也及时完成了里程碑任务</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5925" y="278130"/>
            <a:ext cx="3262630"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需求追踪矩阵（部分内容）</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a16="http://schemas.microsoft.com/office/drawing/2014/main" id="{894C4B56-0415-49C1-95E1-A88C72111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19150"/>
            <a:ext cx="6858000" cy="3505200"/>
          </a:xfrm>
          <a:prstGeom prst="rect">
            <a:avLst/>
          </a:prstGeom>
        </p:spPr>
      </p:pic>
      <p:sp>
        <p:nvSpPr>
          <p:cNvPr id="9" name="Rectangle 39">
            <a:extLst>
              <a:ext uri="{FF2B5EF4-FFF2-40B4-BE49-F238E27FC236}">
                <a16:creationId xmlns:a16="http://schemas.microsoft.com/office/drawing/2014/main" id="{A503518F-7C8F-42FF-848C-2E6A38C6E629}"/>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41</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5925" y="278130"/>
            <a:ext cx="3262630"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需求追踪矩阵（部分内容）</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48C41DC6-7955-48C0-BF8F-18DA8D0DC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301" y="1203598"/>
            <a:ext cx="6858000" cy="3400425"/>
          </a:xfrm>
          <a:prstGeom prst="rect">
            <a:avLst/>
          </a:prstGeom>
        </p:spPr>
      </p:pic>
      <p:sp>
        <p:nvSpPr>
          <p:cNvPr id="9" name="Rectangle 39">
            <a:extLst>
              <a:ext uri="{FF2B5EF4-FFF2-40B4-BE49-F238E27FC236}">
                <a16:creationId xmlns:a16="http://schemas.microsoft.com/office/drawing/2014/main" id="{CC80009B-E588-486C-BB06-21A8AE45D22C}"/>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41</a:t>
            </a:r>
          </a:p>
        </p:txBody>
      </p:sp>
    </p:spTree>
    <p:extLst>
      <p:ext uri="{BB962C8B-B14F-4D97-AF65-F5344CB8AC3E}">
        <p14:creationId xmlns:p14="http://schemas.microsoft.com/office/powerpoint/2010/main" val="31286894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dirty="0">
                <a:solidFill>
                  <a:schemeClr val="bg1">
                    <a:lumMod val="50000"/>
                  </a:schemeClr>
                </a:solidFill>
                <a:latin typeface="微软雅黑" panose="020B0503020204020204" pitchFamily="34" charset="-122"/>
                <a:ea typeface="微软雅黑" panose="020B0503020204020204" pitchFamily="34" charset="-122"/>
              </a:rPr>
              <a:t>CCB</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邀请与确认</a:t>
            </a: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a:extLst>
              <a:ext uri="{FF2B5EF4-FFF2-40B4-BE49-F238E27FC236}">
                <a16:creationId xmlns:a16="http://schemas.microsoft.com/office/drawing/2014/main" id="{BCD3AF45-A969-4F30-8DE1-6F2331BAD09D}"/>
              </a:ext>
            </a:extLst>
          </p:cNvPr>
          <p:cNvPicPr>
            <a:picLocks noChangeAspect="1"/>
          </p:cNvPicPr>
          <p:nvPr/>
        </p:nvPicPr>
        <p:blipFill>
          <a:blip r:embed="rId2"/>
          <a:stretch>
            <a:fillRect/>
          </a:stretch>
        </p:blipFill>
        <p:spPr>
          <a:xfrm>
            <a:off x="4572000" y="1203598"/>
            <a:ext cx="4239377" cy="3187749"/>
          </a:xfrm>
          <a:prstGeom prst="rect">
            <a:avLst/>
          </a:prstGeom>
        </p:spPr>
      </p:pic>
      <p:pic>
        <p:nvPicPr>
          <p:cNvPr id="6" name="图片 5">
            <a:extLst>
              <a:ext uri="{FF2B5EF4-FFF2-40B4-BE49-F238E27FC236}">
                <a16:creationId xmlns:a16="http://schemas.microsoft.com/office/drawing/2014/main" id="{9C9E6CF3-0DEB-4E49-9523-E50B7A622DE2}"/>
              </a:ext>
            </a:extLst>
          </p:cNvPr>
          <p:cNvPicPr>
            <a:picLocks noChangeAspect="1"/>
          </p:cNvPicPr>
          <p:nvPr/>
        </p:nvPicPr>
        <p:blipFill>
          <a:blip r:embed="rId3"/>
          <a:stretch>
            <a:fillRect/>
          </a:stretch>
        </p:blipFill>
        <p:spPr>
          <a:xfrm>
            <a:off x="251520" y="1131590"/>
            <a:ext cx="4124469" cy="3507854"/>
          </a:xfrm>
          <a:prstGeom prst="rect">
            <a:avLst/>
          </a:prstGeom>
        </p:spPr>
      </p:pic>
      <p:sp>
        <p:nvSpPr>
          <p:cNvPr id="10" name="Rectangle 39">
            <a:extLst>
              <a:ext uri="{FF2B5EF4-FFF2-40B4-BE49-F238E27FC236}">
                <a16:creationId xmlns:a16="http://schemas.microsoft.com/office/drawing/2014/main" id="{46678514-4440-4A93-8D95-E0D3490282D7}"/>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42</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dirty="0">
                <a:solidFill>
                  <a:schemeClr val="bg1">
                    <a:lumMod val="50000"/>
                  </a:schemeClr>
                </a:solidFill>
                <a:latin typeface="微软雅黑" panose="020B0503020204020204" pitchFamily="34" charset="-122"/>
                <a:ea typeface="微软雅黑" panose="020B0503020204020204" pitchFamily="34" charset="-122"/>
              </a:rPr>
              <a:t>CCB</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章程</a:t>
            </a: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a16="http://schemas.microsoft.com/office/drawing/2014/main" id="{3D472A56-164E-4A82-B6B0-E19762A6672B}"/>
              </a:ext>
            </a:extLst>
          </p:cNvPr>
          <p:cNvPicPr>
            <a:picLocks noChangeAspect="1"/>
          </p:cNvPicPr>
          <p:nvPr/>
        </p:nvPicPr>
        <p:blipFill>
          <a:blip r:embed="rId2"/>
          <a:stretch>
            <a:fillRect/>
          </a:stretch>
        </p:blipFill>
        <p:spPr>
          <a:xfrm>
            <a:off x="830594" y="987574"/>
            <a:ext cx="6732240" cy="3634993"/>
          </a:xfrm>
          <a:prstGeom prst="rect">
            <a:avLst/>
          </a:prstGeom>
        </p:spPr>
      </p:pic>
      <p:sp>
        <p:nvSpPr>
          <p:cNvPr id="9" name="Rectangle 39">
            <a:extLst>
              <a:ext uri="{FF2B5EF4-FFF2-40B4-BE49-F238E27FC236}">
                <a16:creationId xmlns:a16="http://schemas.microsoft.com/office/drawing/2014/main" id="{2208D717-5FEC-4F5C-9433-DC71AB2FD840}"/>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42</a:t>
            </a:r>
          </a:p>
        </p:txBody>
      </p:sp>
    </p:spTree>
    <p:extLst>
      <p:ext uri="{BB962C8B-B14F-4D97-AF65-F5344CB8AC3E}">
        <p14:creationId xmlns:p14="http://schemas.microsoft.com/office/powerpoint/2010/main" val="10514055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dirty="0">
                <a:solidFill>
                  <a:schemeClr val="bg1">
                    <a:lumMod val="50000"/>
                  </a:schemeClr>
                </a:solidFill>
                <a:latin typeface="微软雅黑" panose="020B0503020204020204" pitchFamily="34" charset="-122"/>
                <a:ea typeface="微软雅黑" panose="020B0503020204020204" pitchFamily="34" charset="-122"/>
              </a:rPr>
              <a:t>CCB</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成员及构成</a:t>
            </a: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a16="http://schemas.microsoft.com/office/drawing/2014/main" id="{63E37A26-A0DD-42DD-94AA-8F7D7295E434}"/>
              </a:ext>
            </a:extLst>
          </p:cNvPr>
          <p:cNvPicPr>
            <a:picLocks noChangeAspect="1"/>
          </p:cNvPicPr>
          <p:nvPr/>
        </p:nvPicPr>
        <p:blipFill>
          <a:blip r:embed="rId2"/>
          <a:stretch>
            <a:fillRect/>
          </a:stretch>
        </p:blipFill>
        <p:spPr>
          <a:xfrm>
            <a:off x="1773940" y="592475"/>
            <a:ext cx="5111439" cy="4348145"/>
          </a:xfrm>
          <a:prstGeom prst="rect">
            <a:avLst/>
          </a:prstGeom>
        </p:spPr>
      </p:pic>
      <p:sp>
        <p:nvSpPr>
          <p:cNvPr id="9" name="Rectangle 39">
            <a:extLst>
              <a:ext uri="{FF2B5EF4-FFF2-40B4-BE49-F238E27FC236}">
                <a16:creationId xmlns:a16="http://schemas.microsoft.com/office/drawing/2014/main" id="{72E71B52-F9C1-4559-86B6-7358FA5DBEC4}"/>
              </a:ext>
            </a:extLst>
          </p:cNvPr>
          <p:cNvSpPr>
            <a:spLocks noChangeArrowheads="1"/>
          </p:cNvSpPr>
          <p:nvPr/>
        </p:nvSpPr>
        <p:spPr bwMode="auto">
          <a:xfrm>
            <a:off x="6885379" y="261705"/>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42</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5925" y="278130"/>
            <a:ext cx="3813810"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sz="2000" dirty="0">
                <a:solidFill>
                  <a:schemeClr val="bg1">
                    <a:lumMod val="50000"/>
                  </a:schemeClr>
                </a:solidFill>
                <a:latin typeface="微软雅黑" panose="020B0503020204020204" pitchFamily="34" charset="-122"/>
                <a:ea typeface="微软雅黑" panose="020B0503020204020204" pitchFamily="34" charset="-122"/>
              </a:rPr>
              <a:t>需求变更申请表</a:t>
            </a: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C181F74B-675D-4665-B444-18CEAECF0616}"/>
              </a:ext>
            </a:extLst>
          </p:cNvPr>
          <p:cNvPicPr>
            <a:picLocks noChangeAspect="1"/>
          </p:cNvPicPr>
          <p:nvPr/>
        </p:nvPicPr>
        <p:blipFill>
          <a:blip r:embed="rId2"/>
          <a:stretch>
            <a:fillRect/>
          </a:stretch>
        </p:blipFill>
        <p:spPr>
          <a:xfrm>
            <a:off x="2598769" y="263954"/>
            <a:ext cx="3425838" cy="4783939"/>
          </a:xfrm>
          <a:prstGeom prst="rect">
            <a:avLst/>
          </a:prstGeom>
        </p:spPr>
      </p:pic>
      <p:sp>
        <p:nvSpPr>
          <p:cNvPr id="9" name="Rectangle 39">
            <a:extLst>
              <a:ext uri="{FF2B5EF4-FFF2-40B4-BE49-F238E27FC236}">
                <a16:creationId xmlns:a16="http://schemas.microsoft.com/office/drawing/2014/main" id="{B28AD0C7-7407-4DCF-8E46-614ED4E8F0CD}"/>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43</a:t>
            </a:r>
          </a:p>
        </p:txBody>
      </p:sp>
      <p:sp>
        <p:nvSpPr>
          <p:cNvPr id="2" name="文本框 1">
            <a:extLst>
              <a:ext uri="{FF2B5EF4-FFF2-40B4-BE49-F238E27FC236}">
                <a16:creationId xmlns:a16="http://schemas.microsoft.com/office/drawing/2014/main" id="{910CE613-115C-45AA-BEB1-6CEB39BB16F8}"/>
              </a:ext>
            </a:extLst>
          </p:cNvPr>
          <p:cNvSpPr txBox="1"/>
          <p:nvPr/>
        </p:nvSpPr>
        <p:spPr>
          <a:xfrm>
            <a:off x="6186429" y="1491630"/>
            <a:ext cx="2598547" cy="1477328"/>
          </a:xfrm>
          <a:prstGeom prst="rect">
            <a:avLst/>
          </a:prstGeom>
          <a:noFill/>
        </p:spPr>
        <p:txBody>
          <a:bodyPr wrap="square" rtlCol="0">
            <a:spAutoFit/>
          </a:bodyPr>
          <a:lstStyle/>
          <a:p>
            <a:r>
              <a:rPr lang="zh-CN" altLang="en-US" dirty="0"/>
              <a:t>杨枨老师作为教师代表提出需求变更：增加教师动态推送功能，点赞、评论等信息会推送到教师邮箱</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5925" y="278130"/>
            <a:ext cx="3813810"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sz="2000" dirty="0">
                <a:solidFill>
                  <a:schemeClr val="bg1">
                    <a:lumMod val="50000"/>
                  </a:schemeClr>
                </a:solidFill>
                <a:latin typeface="微软雅黑" panose="020B0503020204020204" pitchFamily="34" charset="-122"/>
                <a:ea typeface="微软雅黑" panose="020B0503020204020204" pitchFamily="34" charset="-122"/>
              </a:rPr>
              <a:t>需求变更影响报告</a:t>
            </a: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a:extLst>
              <a:ext uri="{FF2B5EF4-FFF2-40B4-BE49-F238E27FC236}">
                <a16:creationId xmlns:a16="http://schemas.microsoft.com/office/drawing/2014/main" id="{3A3350DF-6B00-438A-BE0B-C0F8E4AE2EEA}"/>
              </a:ext>
            </a:extLst>
          </p:cNvPr>
          <p:cNvPicPr>
            <a:picLocks noChangeAspect="1"/>
          </p:cNvPicPr>
          <p:nvPr/>
        </p:nvPicPr>
        <p:blipFill>
          <a:blip r:embed="rId2"/>
          <a:stretch>
            <a:fillRect/>
          </a:stretch>
        </p:blipFill>
        <p:spPr>
          <a:xfrm>
            <a:off x="641056" y="1131590"/>
            <a:ext cx="3771918" cy="3435846"/>
          </a:xfrm>
          <a:prstGeom prst="rect">
            <a:avLst/>
          </a:prstGeom>
        </p:spPr>
      </p:pic>
      <p:pic>
        <p:nvPicPr>
          <p:cNvPr id="7" name="图片 6">
            <a:extLst>
              <a:ext uri="{FF2B5EF4-FFF2-40B4-BE49-F238E27FC236}">
                <a16:creationId xmlns:a16="http://schemas.microsoft.com/office/drawing/2014/main" id="{7E9150EF-02A9-4E7E-922E-18898ECB9603}"/>
              </a:ext>
            </a:extLst>
          </p:cNvPr>
          <p:cNvPicPr>
            <a:picLocks noChangeAspect="1"/>
          </p:cNvPicPr>
          <p:nvPr/>
        </p:nvPicPr>
        <p:blipFill>
          <a:blip r:embed="rId3"/>
          <a:stretch>
            <a:fillRect/>
          </a:stretch>
        </p:blipFill>
        <p:spPr>
          <a:xfrm>
            <a:off x="4582416" y="915566"/>
            <a:ext cx="4395118" cy="3651870"/>
          </a:xfrm>
          <a:prstGeom prst="rect">
            <a:avLst/>
          </a:prstGeom>
        </p:spPr>
      </p:pic>
      <p:sp>
        <p:nvSpPr>
          <p:cNvPr id="10" name="Rectangle 39">
            <a:extLst>
              <a:ext uri="{FF2B5EF4-FFF2-40B4-BE49-F238E27FC236}">
                <a16:creationId xmlns:a16="http://schemas.microsoft.com/office/drawing/2014/main" id="{8BD8F580-9242-4D1A-93DE-3A67C332B92A}"/>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43</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5925" y="278130"/>
            <a:ext cx="3813810"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sz="2000" dirty="0">
                <a:solidFill>
                  <a:schemeClr val="bg1">
                    <a:lumMod val="50000"/>
                  </a:schemeClr>
                </a:solidFill>
                <a:latin typeface="微软雅黑" panose="020B0503020204020204" pitchFamily="34" charset="-122"/>
                <a:ea typeface="微软雅黑" panose="020B0503020204020204" pitchFamily="34" charset="-122"/>
              </a:rPr>
              <a:t>需求变更影响分析</a:t>
            </a: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3C7F04CD-F6C7-4FE6-B347-D8728696CC40}"/>
              </a:ext>
            </a:extLst>
          </p:cNvPr>
          <p:cNvPicPr>
            <a:picLocks noChangeAspect="1"/>
          </p:cNvPicPr>
          <p:nvPr/>
        </p:nvPicPr>
        <p:blipFill>
          <a:blip r:embed="rId2"/>
          <a:stretch>
            <a:fillRect/>
          </a:stretch>
        </p:blipFill>
        <p:spPr>
          <a:xfrm>
            <a:off x="251520" y="1347614"/>
            <a:ext cx="8342414" cy="2549196"/>
          </a:xfrm>
          <a:prstGeom prst="rect">
            <a:avLst/>
          </a:prstGeom>
        </p:spPr>
      </p:pic>
      <p:sp>
        <p:nvSpPr>
          <p:cNvPr id="9" name="Rectangle 39">
            <a:extLst>
              <a:ext uri="{FF2B5EF4-FFF2-40B4-BE49-F238E27FC236}">
                <a16:creationId xmlns:a16="http://schemas.microsoft.com/office/drawing/2014/main" id="{F3F652FC-AEB2-49A2-BA4F-E31030B08C1F}"/>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44</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5925" y="278130"/>
            <a:ext cx="3813810"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sz="2000" dirty="0">
                <a:solidFill>
                  <a:schemeClr val="bg1">
                    <a:lumMod val="50000"/>
                  </a:schemeClr>
                </a:solidFill>
                <a:latin typeface="微软雅黑" panose="020B0503020204020204" pitchFamily="34" charset="-122"/>
                <a:ea typeface="微软雅黑" panose="020B0503020204020204" pitchFamily="34" charset="-122"/>
              </a:rPr>
              <a:t>需求变更影响分析</a:t>
            </a: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3C7F04CD-F6C7-4FE6-B347-D8728696CC40}"/>
              </a:ext>
            </a:extLst>
          </p:cNvPr>
          <p:cNvPicPr>
            <a:picLocks noChangeAspect="1"/>
          </p:cNvPicPr>
          <p:nvPr/>
        </p:nvPicPr>
        <p:blipFill>
          <a:blip r:embed="rId2"/>
          <a:stretch>
            <a:fillRect/>
          </a:stretch>
        </p:blipFill>
        <p:spPr>
          <a:xfrm>
            <a:off x="251520" y="1347614"/>
            <a:ext cx="8342414" cy="2549196"/>
          </a:xfrm>
          <a:prstGeom prst="rect">
            <a:avLst/>
          </a:prstGeom>
        </p:spPr>
      </p:pic>
      <p:sp>
        <p:nvSpPr>
          <p:cNvPr id="9" name="Rectangle 39">
            <a:extLst>
              <a:ext uri="{FF2B5EF4-FFF2-40B4-BE49-F238E27FC236}">
                <a16:creationId xmlns:a16="http://schemas.microsoft.com/office/drawing/2014/main" id="{F3F652FC-AEB2-49A2-BA4F-E31030B08C1F}"/>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44</a:t>
            </a:r>
          </a:p>
        </p:txBody>
      </p:sp>
    </p:spTree>
    <p:extLst>
      <p:ext uri="{BB962C8B-B14F-4D97-AF65-F5344CB8AC3E}">
        <p14:creationId xmlns:p14="http://schemas.microsoft.com/office/powerpoint/2010/main" val="1663195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5925" y="278130"/>
            <a:ext cx="3740150"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sz="2000" dirty="0">
                <a:solidFill>
                  <a:schemeClr val="bg1">
                    <a:lumMod val="50000"/>
                  </a:schemeClr>
                </a:solidFill>
                <a:latin typeface="微软雅黑" panose="020B0503020204020204" pitchFamily="34" charset="-122"/>
                <a:ea typeface="微软雅黑" panose="020B0503020204020204" pitchFamily="34" charset="-122"/>
              </a:rPr>
              <a:t>相关文件修改</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978403" y="1563638"/>
            <a:ext cx="2927404" cy="457561"/>
          </a:xfrm>
          <a:prstGeom prst="rect">
            <a:avLst/>
          </a:prstGeom>
        </p:spPr>
        <p:txBody>
          <a:bodyPr wrap="none">
            <a:spAutoFit/>
          </a:bodyPr>
          <a:lstStyle/>
          <a:p>
            <a:pPr indent="0">
              <a:lnSpc>
                <a:spcPct val="150000"/>
              </a:lnSpc>
              <a:buFont typeface="Wingdings" panose="05000000000000000000" pitchFamily="2" charset="2"/>
              <a:buNone/>
            </a:pPr>
            <a:r>
              <a:rPr lang="zh-CN" altLang="en-US" dirty="0">
                <a:ln w="6350">
                  <a:noFill/>
                </a:ln>
                <a:solidFill>
                  <a:schemeClr val="bg1">
                    <a:lumMod val="50000"/>
                  </a:schemeClr>
                </a:solidFill>
                <a:latin typeface="Impact" panose="020B0806030902050204" pitchFamily="34" charset="0"/>
                <a:ea typeface="微软雅黑" panose="020B0503020204020204" pitchFamily="34" charset="-122"/>
              </a:rPr>
              <a:t>需求变更工作量评估为</a:t>
            </a:r>
            <a:r>
              <a:rPr lang="en-US" altLang="zh-CN" dirty="0">
                <a:ln w="6350">
                  <a:noFill/>
                </a:ln>
                <a:solidFill>
                  <a:schemeClr val="bg1">
                    <a:lumMod val="50000"/>
                  </a:schemeClr>
                </a:solidFill>
                <a:latin typeface="Impact" panose="020B0806030902050204" pitchFamily="34" charset="0"/>
                <a:ea typeface="微软雅黑" panose="020B0503020204020204" pitchFamily="34" charset="-122"/>
              </a:rPr>
              <a:t>14</a:t>
            </a:r>
            <a:r>
              <a:rPr lang="zh-CN" altLang="en-US" dirty="0">
                <a:ln w="6350">
                  <a:noFill/>
                </a:ln>
                <a:solidFill>
                  <a:schemeClr val="bg1">
                    <a:lumMod val="50000"/>
                  </a:schemeClr>
                </a:solidFill>
                <a:latin typeface="Impact" panose="020B0806030902050204" pitchFamily="34" charset="0"/>
                <a:ea typeface="微软雅黑" panose="020B0503020204020204" pitchFamily="34" charset="-122"/>
              </a:rPr>
              <a:t>时</a:t>
            </a:r>
          </a:p>
        </p:txBody>
      </p:sp>
      <p:pic>
        <p:nvPicPr>
          <p:cNvPr id="3" name="图片 2">
            <a:extLst>
              <a:ext uri="{FF2B5EF4-FFF2-40B4-BE49-F238E27FC236}">
                <a16:creationId xmlns:a16="http://schemas.microsoft.com/office/drawing/2014/main" id="{E67D52FD-C823-4FA1-A757-1C01E22271FF}"/>
              </a:ext>
            </a:extLst>
          </p:cNvPr>
          <p:cNvPicPr>
            <a:picLocks noChangeAspect="1"/>
          </p:cNvPicPr>
          <p:nvPr/>
        </p:nvPicPr>
        <p:blipFill>
          <a:blip r:embed="rId2"/>
          <a:stretch>
            <a:fillRect/>
          </a:stretch>
        </p:blipFill>
        <p:spPr>
          <a:xfrm>
            <a:off x="4067944" y="431800"/>
            <a:ext cx="3108599" cy="4337459"/>
          </a:xfrm>
          <a:prstGeom prst="rect">
            <a:avLst/>
          </a:prstGeom>
        </p:spPr>
      </p:pic>
      <p:sp>
        <p:nvSpPr>
          <p:cNvPr id="10" name="Rectangle 39">
            <a:extLst>
              <a:ext uri="{FF2B5EF4-FFF2-40B4-BE49-F238E27FC236}">
                <a16:creationId xmlns:a16="http://schemas.microsoft.com/office/drawing/2014/main" id="{F8DEEB9E-6812-4398-AC32-51C5BE72E407}"/>
              </a:ext>
            </a:extLst>
          </p:cNvPr>
          <p:cNvSpPr>
            <a:spLocks noChangeArrowheads="1"/>
          </p:cNvSpPr>
          <p:nvPr/>
        </p:nvSpPr>
        <p:spPr bwMode="auto">
          <a:xfrm>
            <a:off x="7338680" y="27216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45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项目章程</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Rectangle 39">
            <a:extLst>
              <a:ext uri="{FF2B5EF4-FFF2-40B4-BE49-F238E27FC236}">
                <a16:creationId xmlns:a16="http://schemas.microsoft.com/office/drawing/2014/main" id="{9CB12E2E-F8AE-41AC-866B-1148625A7395}"/>
              </a:ext>
            </a:extLst>
          </p:cNvPr>
          <p:cNvSpPr>
            <a:spLocks noChangeArrowheads="1"/>
          </p:cNvSpPr>
          <p:nvPr/>
        </p:nvSpPr>
        <p:spPr bwMode="auto">
          <a:xfrm>
            <a:off x="7236296" y="283512"/>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3</a:t>
            </a:r>
          </a:p>
        </p:txBody>
      </p:sp>
      <p:pic>
        <p:nvPicPr>
          <p:cNvPr id="3" name="图片 2">
            <a:extLst>
              <a:ext uri="{FF2B5EF4-FFF2-40B4-BE49-F238E27FC236}">
                <a16:creationId xmlns:a16="http://schemas.microsoft.com/office/drawing/2014/main" id="{D01E7D37-9735-4DA9-B411-36E394618A18}"/>
              </a:ext>
            </a:extLst>
          </p:cNvPr>
          <p:cNvPicPr>
            <a:picLocks noChangeAspect="1"/>
          </p:cNvPicPr>
          <p:nvPr/>
        </p:nvPicPr>
        <p:blipFill>
          <a:blip r:embed="rId2"/>
          <a:stretch>
            <a:fillRect/>
          </a:stretch>
        </p:blipFill>
        <p:spPr>
          <a:xfrm>
            <a:off x="844041" y="1059582"/>
            <a:ext cx="3376719" cy="3507854"/>
          </a:xfrm>
          <a:prstGeom prst="rect">
            <a:avLst/>
          </a:prstGeom>
        </p:spPr>
      </p:pic>
      <p:pic>
        <p:nvPicPr>
          <p:cNvPr id="5" name="图片 4">
            <a:extLst>
              <a:ext uri="{FF2B5EF4-FFF2-40B4-BE49-F238E27FC236}">
                <a16:creationId xmlns:a16="http://schemas.microsoft.com/office/drawing/2014/main" id="{0C6930F6-05EA-4ED2-A7C9-825FABA23E4F}"/>
              </a:ext>
            </a:extLst>
          </p:cNvPr>
          <p:cNvPicPr>
            <a:picLocks noChangeAspect="1"/>
          </p:cNvPicPr>
          <p:nvPr/>
        </p:nvPicPr>
        <p:blipFill>
          <a:blip r:embed="rId3"/>
          <a:stretch>
            <a:fillRect/>
          </a:stretch>
        </p:blipFill>
        <p:spPr>
          <a:xfrm>
            <a:off x="4788024" y="1059582"/>
            <a:ext cx="3992357" cy="3579862"/>
          </a:xfrm>
          <a:prstGeom prst="rect">
            <a:avLst/>
          </a:prstGeom>
        </p:spPr>
      </p:pic>
    </p:spTree>
    <p:extLst>
      <p:ext uri="{BB962C8B-B14F-4D97-AF65-F5344CB8AC3E}">
        <p14:creationId xmlns:p14="http://schemas.microsoft.com/office/powerpoint/2010/main" val="31705468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4573570" y="2676794"/>
            <a:ext cx="1460656" cy="1669047"/>
          </a:xfrm>
          <a:prstGeom prst="rect">
            <a:avLst/>
          </a:prstGeom>
        </p:spPr>
        <p:txBody>
          <a:bodyPr wrap="none">
            <a:spAutoFit/>
          </a:bodyPr>
          <a:lstStyle/>
          <a:p>
            <a:pPr marL="171450" indent="-171450" algn="l">
              <a:lnSpc>
                <a:spcPct val="150000"/>
              </a:lnSpc>
              <a:buFont typeface="Wingdings" panose="05000000000000000000" pitchFamily="2" charset="2"/>
              <a:buChar char="ü"/>
            </a:pPr>
            <a:r>
              <a:rPr lang="zh-CN" altLang="en-US" sz="1400" dirty="0">
                <a:ln w="6350">
                  <a:noFill/>
                </a:ln>
                <a:solidFill>
                  <a:schemeClr val="bg1">
                    <a:lumMod val="50000"/>
                  </a:schemeClr>
                </a:solidFill>
                <a:latin typeface="Impact" panose="020B0806030902050204" pitchFamily="34" charset="0"/>
                <a:ea typeface="微软雅黑" panose="020B0503020204020204" pitchFamily="34" charset="-122"/>
                <a:sym typeface="+mn-ea"/>
              </a:rPr>
              <a:t>界面原型</a:t>
            </a:r>
            <a:endParaRPr lang="en-US" altLang="zh-CN" sz="1400" dirty="0">
              <a:ln w="6350">
                <a:noFill/>
              </a:ln>
              <a:solidFill>
                <a:schemeClr val="bg1">
                  <a:lumMod val="50000"/>
                </a:schemeClr>
              </a:solidFill>
              <a:latin typeface="Impact" panose="020B0806030902050204" pitchFamily="34" charset="0"/>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a:ln w="6350">
                  <a:noFill/>
                </a:ln>
                <a:solidFill>
                  <a:schemeClr val="bg1">
                    <a:lumMod val="50000"/>
                  </a:schemeClr>
                </a:solidFill>
                <a:latin typeface="Impact" panose="020B0806030902050204" pitchFamily="34" charset="0"/>
                <a:ea typeface="微软雅黑" panose="020B0503020204020204" pitchFamily="34" charset="-122"/>
                <a:sym typeface="+mn-ea"/>
              </a:rPr>
              <a:t>团队建设</a:t>
            </a:r>
            <a:endParaRPr lang="en-US" altLang="zh-CN" sz="1400" dirty="0">
              <a:ln w="6350">
                <a:noFill/>
              </a:ln>
              <a:solidFill>
                <a:schemeClr val="bg1">
                  <a:lumMod val="50000"/>
                </a:schemeClr>
              </a:solidFill>
              <a:latin typeface="Impact" panose="020B0806030902050204" pitchFamily="34" charset="0"/>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a:ln w="6350">
                  <a:noFill/>
                </a:ln>
                <a:solidFill>
                  <a:schemeClr val="bg1">
                    <a:lumMod val="50000"/>
                  </a:schemeClr>
                </a:solidFill>
                <a:latin typeface="Impact" panose="020B0806030902050204" pitchFamily="34" charset="0"/>
                <a:ea typeface="微软雅黑" panose="020B0503020204020204" pitchFamily="34" charset="-122"/>
                <a:sym typeface="+mn-ea"/>
              </a:rPr>
              <a:t>项目总结报告</a:t>
            </a:r>
            <a:endParaRPr lang="en-US" altLang="zh-CN" sz="1400" dirty="0">
              <a:ln w="6350">
                <a:noFill/>
              </a:ln>
              <a:solidFill>
                <a:schemeClr val="bg1">
                  <a:lumMod val="50000"/>
                </a:schemeClr>
              </a:solidFill>
              <a:latin typeface="Impact" panose="020B0806030902050204" pitchFamily="34" charset="0"/>
              <a:ea typeface="微软雅黑" panose="020B0503020204020204" pitchFamily="34" charset="-122"/>
              <a:sym typeface="+mn-ea"/>
            </a:endParaRPr>
          </a:p>
          <a:p>
            <a:pPr marL="171450" indent="-171450" algn="l">
              <a:lnSpc>
                <a:spcPct val="150000"/>
              </a:lnSpc>
              <a:buFont typeface="Wingdings" panose="05000000000000000000" pitchFamily="2" charset="2"/>
              <a:buChar char="ü"/>
            </a:pPr>
            <a:r>
              <a:rPr lang="zh-CN" altLang="en-US" sz="1400" dirty="0">
                <a:ln w="6350">
                  <a:noFill/>
                </a:ln>
                <a:solidFill>
                  <a:schemeClr val="bg1">
                    <a:lumMod val="50000"/>
                  </a:schemeClr>
                </a:solidFill>
                <a:latin typeface="Impact" panose="020B0806030902050204" pitchFamily="34" charset="0"/>
                <a:ea typeface="微软雅黑" panose="020B0503020204020204" pitchFamily="34" charset="-122"/>
                <a:sym typeface="+mn-ea"/>
              </a:rPr>
              <a:t>移动课堂助理</a:t>
            </a:r>
            <a:endParaRPr lang="zh-CN" altLang="en-US" sz="1400" dirty="0">
              <a:ln w="6350">
                <a:noFill/>
              </a:ln>
              <a:solidFill>
                <a:schemeClr val="bg1">
                  <a:lumMod val="50000"/>
                </a:schemeClr>
              </a:solidFill>
              <a:latin typeface="Impact" panose="020B0806030902050204" pitchFamily="34" charset="0"/>
              <a:ea typeface="微软雅黑" panose="020B0503020204020204" pitchFamily="34" charset="-122"/>
            </a:endParaRPr>
          </a:p>
          <a:p>
            <a:pPr marL="171450" indent="-171450" algn="l">
              <a:lnSpc>
                <a:spcPct val="150000"/>
              </a:lnSpc>
              <a:buFont typeface="Wingdings" panose="05000000000000000000" pitchFamily="2" charset="2"/>
              <a:buChar char="ü"/>
            </a:pPr>
            <a:r>
              <a:rPr lang="zh-CN" altLang="en-US" sz="1400" dirty="0">
                <a:ln w="6350">
                  <a:noFill/>
                </a:ln>
                <a:solidFill>
                  <a:schemeClr val="bg1">
                    <a:lumMod val="50000"/>
                  </a:schemeClr>
                </a:solidFill>
                <a:latin typeface="Impact" panose="020B0806030902050204" pitchFamily="34" charset="0"/>
                <a:ea typeface="微软雅黑" panose="020B0503020204020204" pitchFamily="34" charset="-122"/>
                <a:sym typeface="+mn-ea"/>
              </a:rPr>
              <a:t>参考资料</a:t>
            </a:r>
          </a:p>
        </p:txBody>
      </p:sp>
      <p:sp>
        <p:nvSpPr>
          <p:cNvPr id="39" name="矩形 38"/>
          <p:cNvSpPr/>
          <p:nvPr/>
        </p:nvSpPr>
        <p:spPr>
          <a:xfrm>
            <a:off x="4432935" y="1929765"/>
            <a:ext cx="1781810" cy="523220"/>
          </a:xfrm>
          <a:prstGeom prst="rect">
            <a:avLst/>
          </a:prstGeom>
        </p:spPr>
        <p:txBody>
          <a:bodyPr wrap="square">
            <a:spAutoFit/>
          </a:bodyPr>
          <a:lstStyle/>
          <a:p>
            <a:pPr algn="ctr"/>
            <a:r>
              <a:rPr lang="zh-CN" altLang="en-US" sz="2800" b="1" dirty="0">
                <a:ln w="6350">
                  <a:noFill/>
                </a:ln>
                <a:solidFill>
                  <a:schemeClr val="bg1">
                    <a:lumMod val="50000"/>
                  </a:schemeClr>
                </a:solidFill>
                <a:latin typeface="Impact" panose="020B0806030902050204" pitchFamily="34" charset="0"/>
                <a:ea typeface="微软雅黑" panose="020B0503020204020204" pitchFamily="34" charset="-122"/>
                <a:sym typeface="+mn-ea"/>
              </a:rPr>
              <a:t>项目收尾</a:t>
            </a:r>
          </a:p>
        </p:txBody>
      </p:sp>
      <p:sp>
        <p:nvSpPr>
          <p:cNvPr id="41" name="矩形 40"/>
          <p:cNvSpPr/>
          <p:nvPr/>
        </p:nvSpPr>
        <p:spPr>
          <a:xfrm>
            <a:off x="3203575" y="1649730"/>
            <a:ext cx="1229360" cy="922020"/>
          </a:xfrm>
          <a:prstGeom prst="rect">
            <a:avLst/>
          </a:prstGeom>
        </p:spPr>
        <p:txBody>
          <a:bodyPr wrap="square">
            <a:spAutoFit/>
          </a:bodyPr>
          <a:lstStyle/>
          <a:p>
            <a:pPr algn="ctr"/>
            <a:r>
              <a:rPr lang="en-US" altLang="zh-CN" sz="5400" dirty="0">
                <a:ln w="6350">
                  <a:noFill/>
                </a:ln>
                <a:solidFill>
                  <a:schemeClr val="bg1">
                    <a:lumMod val="50000"/>
                  </a:schemeClr>
                </a:solidFill>
                <a:latin typeface="Impact" panose="020B0806030902050204" pitchFamily="34" charset="0"/>
                <a:ea typeface="微软雅黑" panose="020B0503020204020204" pitchFamily="34" charset="-122"/>
              </a:rPr>
              <a:t>05</a:t>
            </a:r>
          </a:p>
        </p:txBody>
      </p:sp>
      <p:grpSp>
        <p:nvGrpSpPr>
          <p:cNvPr id="47" name="组合 46"/>
          <p:cNvGrpSpPr/>
          <p:nvPr/>
        </p:nvGrpSpPr>
        <p:grpSpPr>
          <a:xfrm>
            <a:off x="0" y="2517744"/>
            <a:ext cx="9144000" cy="54006"/>
            <a:chOff x="2190216" y="0"/>
            <a:chExt cx="7128792" cy="108012"/>
          </a:xfrm>
        </p:grpSpPr>
        <p:sp>
          <p:nvSpPr>
            <p:cNvPr id="50" name="矩形 49"/>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5925" y="278130"/>
            <a:ext cx="3740150"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界面原型</a:t>
            </a: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Rectangle 39">
            <a:extLst>
              <a:ext uri="{FF2B5EF4-FFF2-40B4-BE49-F238E27FC236}">
                <a16:creationId xmlns:a16="http://schemas.microsoft.com/office/drawing/2014/main" id="{F8DEEB9E-6812-4398-AC32-51C5BE72E407}"/>
              </a:ext>
            </a:extLst>
          </p:cNvPr>
          <p:cNvSpPr>
            <a:spLocks noChangeArrowheads="1"/>
          </p:cNvSpPr>
          <p:nvPr/>
        </p:nvSpPr>
        <p:spPr bwMode="auto">
          <a:xfrm>
            <a:off x="6365941" y="341113"/>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46</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47</a:t>
            </a:r>
            <a:r>
              <a:rPr lang="zh-CN" altLang="en-US" sz="2000" dirty="0">
                <a:solidFill>
                  <a:schemeClr val="bg1">
                    <a:lumMod val="50000"/>
                  </a:schemeClr>
                </a:solidFill>
                <a:latin typeface="微软雅黑" panose="020B0503020204020204" pitchFamily="34" charset="-122"/>
                <a:ea typeface="微软雅黑" panose="020B0503020204020204" pitchFamily="34" charset="-122"/>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48</a:t>
            </a:r>
          </a:p>
        </p:txBody>
      </p:sp>
      <p:pic>
        <p:nvPicPr>
          <p:cNvPr id="3" name="图片 2">
            <a:extLst>
              <a:ext uri="{FF2B5EF4-FFF2-40B4-BE49-F238E27FC236}">
                <a16:creationId xmlns:a16="http://schemas.microsoft.com/office/drawing/2014/main" id="{AD61E721-8E0C-490E-B536-F8ECC0648831}"/>
              </a:ext>
            </a:extLst>
          </p:cNvPr>
          <p:cNvPicPr>
            <a:picLocks noChangeAspect="1"/>
          </p:cNvPicPr>
          <p:nvPr/>
        </p:nvPicPr>
        <p:blipFill>
          <a:blip r:embed="rId2"/>
          <a:stretch>
            <a:fillRect/>
          </a:stretch>
        </p:blipFill>
        <p:spPr>
          <a:xfrm>
            <a:off x="1089471" y="987574"/>
            <a:ext cx="6104116" cy="2909168"/>
          </a:xfrm>
          <a:prstGeom prst="rect">
            <a:avLst/>
          </a:prstGeom>
        </p:spPr>
      </p:pic>
      <p:pic>
        <p:nvPicPr>
          <p:cNvPr id="5" name="图片 4">
            <a:extLst>
              <a:ext uri="{FF2B5EF4-FFF2-40B4-BE49-F238E27FC236}">
                <a16:creationId xmlns:a16="http://schemas.microsoft.com/office/drawing/2014/main" id="{CF443AEF-AF28-4D75-AA6E-FB733DADBA98}"/>
              </a:ext>
            </a:extLst>
          </p:cNvPr>
          <p:cNvPicPr>
            <a:picLocks noChangeAspect="1"/>
          </p:cNvPicPr>
          <p:nvPr/>
        </p:nvPicPr>
        <p:blipFill>
          <a:blip r:embed="rId3"/>
          <a:stretch>
            <a:fillRect/>
          </a:stretch>
        </p:blipFill>
        <p:spPr>
          <a:xfrm>
            <a:off x="899592" y="889380"/>
            <a:ext cx="6617933" cy="3401959"/>
          </a:xfrm>
          <a:prstGeom prst="rect">
            <a:avLst/>
          </a:prstGeom>
        </p:spPr>
      </p:pic>
      <p:sp>
        <p:nvSpPr>
          <p:cNvPr id="11" name="文本框 10">
            <a:extLst>
              <a:ext uri="{FF2B5EF4-FFF2-40B4-BE49-F238E27FC236}">
                <a16:creationId xmlns:a16="http://schemas.microsoft.com/office/drawing/2014/main" id="{B5ED76B1-A92D-401E-81AE-5FC818CBAE46}"/>
              </a:ext>
            </a:extLst>
          </p:cNvPr>
          <p:cNvSpPr txBox="1"/>
          <p:nvPr/>
        </p:nvSpPr>
        <p:spPr>
          <a:xfrm>
            <a:off x="865954" y="4389533"/>
            <a:ext cx="5832648" cy="646331"/>
          </a:xfrm>
          <a:prstGeom prst="rect">
            <a:avLst/>
          </a:prstGeom>
          <a:noFill/>
        </p:spPr>
        <p:txBody>
          <a:bodyPr wrap="square" rtlCol="0">
            <a:spAutoFit/>
          </a:bodyPr>
          <a:lstStyle/>
          <a:p>
            <a:r>
              <a:rPr lang="zh-CN" altLang="en-US" dirty="0"/>
              <a:t>我们小组完成的是网站，所以不需要考虑移动端的设计，同时也没有考虑阶段的计划性安排</a:t>
            </a:r>
          </a:p>
        </p:txBody>
      </p:sp>
    </p:spTree>
    <p:extLst>
      <p:ext uri="{BB962C8B-B14F-4D97-AF65-F5344CB8AC3E}">
        <p14:creationId xmlns:p14="http://schemas.microsoft.com/office/powerpoint/2010/main" val="217875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390904" y="195486"/>
            <a:ext cx="3813810" cy="40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pPr>
            <a:r>
              <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sym typeface="+mn-ea"/>
              </a:rPr>
              <a:t>团队建设</a:t>
            </a:r>
            <a:endPar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2D3FF655-3C48-424A-9C81-5871138612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16016" y="1203598"/>
            <a:ext cx="4149080" cy="3111810"/>
          </a:xfrm>
          <a:prstGeom prst="rect">
            <a:avLst/>
          </a:prstGeom>
        </p:spPr>
      </p:pic>
      <p:pic>
        <p:nvPicPr>
          <p:cNvPr id="8" name="图片 7">
            <a:extLst>
              <a:ext uri="{FF2B5EF4-FFF2-40B4-BE49-F238E27FC236}">
                <a16:creationId xmlns:a16="http://schemas.microsoft.com/office/drawing/2014/main" id="{10D16EF3-83D0-45A3-A4E1-E6CA2C7780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763" y="1203598"/>
            <a:ext cx="4149080" cy="3111810"/>
          </a:xfrm>
          <a:prstGeom prst="rect">
            <a:avLst/>
          </a:prstGeom>
        </p:spPr>
      </p:pic>
      <p:sp>
        <p:nvSpPr>
          <p:cNvPr id="10" name="Rectangle 39">
            <a:extLst>
              <a:ext uri="{FF2B5EF4-FFF2-40B4-BE49-F238E27FC236}">
                <a16:creationId xmlns:a16="http://schemas.microsoft.com/office/drawing/2014/main" id="{AC2BA901-4C44-4A90-B902-A332CC44AE66}"/>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50</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390904" y="195486"/>
            <a:ext cx="3813810" cy="40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pPr>
            <a:r>
              <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sym typeface="+mn-ea"/>
              </a:rPr>
              <a:t>团队建设</a:t>
            </a:r>
            <a:endPar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3D35253C-27D3-4E15-8A0B-AC2C6E6EAF0D}"/>
              </a:ext>
            </a:extLst>
          </p:cNvPr>
          <p:cNvPicPr>
            <a:picLocks noChangeAspect="1"/>
          </p:cNvPicPr>
          <p:nvPr/>
        </p:nvPicPr>
        <p:blipFill>
          <a:blip r:embed="rId2"/>
          <a:stretch>
            <a:fillRect/>
          </a:stretch>
        </p:blipFill>
        <p:spPr>
          <a:xfrm>
            <a:off x="890026" y="987574"/>
            <a:ext cx="3385975" cy="3795886"/>
          </a:xfrm>
          <a:prstGeom prst="rect">
            <a:avLst/>
          </a:prstGeom>
        </p:spPr>
      </p:pic>
      <p:pic>
        <p:nvPicPr>
          <p:cNvPr id="5" name="图片 4">
            <a:extLst>
              <a:ext uri="{FF2B5EF4-FFF2-40B4-BE49-F238E27FC236}">
                <a16:creationId xmlns:a16="http://schemas.microsoft.com/office/drawing/2014/main" id="{5E7C4C17-D82C-4CC4-B2D8-284C697AC1AC}"/>
              </a:ext>
            </a:extLst>
          </p:cNvPr>
          <p:cNvPicPr>
            <a:picLocks noChangeAspect="1"/>
          </p:cNvPicPr>
          <p:nvPr/>
        </p:nvPicPr>
        <p:blipFill>
          <a:blip r:embed="rId3"/>
          <a:stretch>
            <a:fillRect/>
          </a:stretch>
        </p:blipFill>
        <p:spPr>
          <a:xfrm>
            <a:off x="4572000" y="1167594"/>
            <a:ext cx="3978074" cy="3435846"/>
          </a:xfrm>
          <a:prstGeom prst="rect">
            <a:avLst/>
          </a:prstGeom>
        </p:spPr>
      </p:pic>
      <p:sp>
        <p:nvSpPr>
          <p:cNvPr id="10" name="Rectangle 39">
            <a:extLst>
              <a:ext uri="{FF2B5EF4-FFF2-40B4-BE49-F238E27FC236}">
                <a16:creationId xmlns:a16="http://schemas.microsoft.com/office/drawing/2014/main" id="{7AAEFE02-1A9E-4177-BCA1-EAC677D789EE}"/>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50</a:t>
            </a:r>
          </a:p>
        </p:txBody>
      </p:sp>
    </p:spTree>
    <p:extLst>
      <p:ext uri="{BB962C8B-B14F-4D97-AF65-F5344CB8AC3E}">
        <p14:creationId xmlns:p14="http://schemas.microsoft.com/office/powerpoint/2010/main" val="1991108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390904" y="195486"/>
            <a:ext cx="3813810" cy="40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pPr>
            <a:r>
              <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rPr>
              <a:t>项目总结报告</a:t>
            </a: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Rectangle 39">
            <a:extLst>
              <a:ext uri="{FF2B5EF4-FFF2-40B4-BE49-F238E27FC236}">
                <a16:creationId xmlns:a16="http://schemas.microsoft.com/office/drawing/2014/main" id="{7AAEFE02-1A9E-4177-BCA1-EAC677D789EE}"/>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51</a:t>
            </a:r>
          </a:p>
        </p:txBody>
      </p:sp>
      <p:pic>
        <p:nvPicPr>
          <p:cNvPr id="4" name="图片 3">
            <a:extLst>
              <a:ext uri="{FF2B5EF4-FFF2-40B4-BE49-F238E27FC236}">
                <a16:creationId xmlns:a16="http://schemas.microsoft.com/office/drawing/2014/main" id="{0D71C944-79D1-4889-B3D2-D05AADA2624B}"/>
              </a:ext>
            </a:extLst>
          </p:cNvPr>
          <p:cNvPicPr>
            <a:picLocks noChangeAspect="1"/>
          </p:cNvPicPr>
          <p:nvPr/>
        </p:nvPicPr>
        <p:blipFill>
          <a:blip r:embed="rId2"/>
          <a:stretch>
            <a:fillRect/>
          </a:stretch>
        </p:blipFill>
        <p:spPr>
          <a:xfrm>
            <a:off x="755576" y="853863"/>
            <a:ext cx="2731025" cy="3005554"/>
          </a:xfrm>
          <a:prstGeom prst="rect">
            <a:avLst/>
          </a:prstGeom>
        </p:spPr>
      </p:pic>
      <p:pic>
        <p:nvPicPr>
          <p:cNvPr id="7" name="图片 6">
            <a:extLst>
              <a:ext uri="{FF2B5EF4-FFF2-40B4-BE49-F238E27FC236}">
                <a16:creationId xmlns:a16="http://schemas.microsoft.com/office/drawing/2014/main" id="{560B22DA-2F03-46F1-AFDC-38C7977D49AD}"/>
              </a:ext>
            </a:extLst>
          </p:cNvPr>
          <p:cNvPicPr>
            <a:picLocks noChangeAspect="1"/>
          </p:cNvPicPr>
          <p:nvPr/>
        </p:nvPicPr>
        <p:blipFill>
          <a:blip r:embed="rId3"/>
          <a:stretch>
            <a:fillRect/>
          </a:stretch>
        </p:blipFill>
        <p:spPr>
          <a:xfrm>
            <a:off x="4242213" y="836844"/>
            <a:ext cx="2420262" cy="3005553"/>
          </a:xfrm>
          <a:prstGeom prst="rect">
            <a:avLst/>
          </a:prstGeom>
        </p:spPr>
      </p:pic>
      <p:sp>
        <p:nvSpPr>
          <p:cNvPr id="8" name="文本框 7">
            <a:extLst>
              <a:ext uri="{FF2B5EF4-FFF2-40B4-BE49-F238E27FC236}">
                <a16:creationId xmlns:a16="http://schemas.microsoft.com/office/drawing/2014/main" id="{DD379647-2BF2-4182-9125-FF66DB764BC7}"/>
              </a:ext>
            </a:extLst>
          </p:cNvPr>
          <p:cNvSpPr txBox="1"/>
          <p:nvPr/>
        </p:nvSpPr>
        <p:spPr>
          <a:xfrm>
            <a:off x="641056" y="3940701"/>
            <a:ext cx="6125959" cy="923330"/>
          </a:xfrm>
          <a:prstGeom prst="rect">
            <a:avLst/>
          </a:prstGeom>
          <a:noFill/>
        </p:spPr>
        <p:txBody>
          <a:bodyPr wrap="square" rtlCol="0">
            <a:spAutoFit/>
          </a:bodyPr>
          <a:lstStyle/>
          <a:p>
            <a:r>
              <a:rPr lang="zh-CN" altLang="en-US" dirty="0"/>
              <a:t>总结报告从四个角度来编写，先是项目的进度（每周完成的任务），然后是项目的工时分工，然后是小组的总结，最后是绩效评定</a:t>
            </a:r>
          </a:p>
        </p:txBody>
      </p:sp>
    </p:spTree>
    <p:extLst>
      <p:ext uri="{BB962C8B-B14F-4D97-AF65-F5344CB8AC3E}">
        <p14:creationId xmlns:p14="http://schemas.microsoft.com/office/powerpoint/2010/main" val="1014709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390904" y="195486"/>
            <a:ext cx="3813810" cy="40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pPr>
            <a:r>
              <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rPr>
              <a:t>项目总结报告</a:t>
            </a:r>
            <a:r>
              <a:rPr lang="en-US" altLang="zh-CN" sz="2000" dirty="0">
                <a:ln w="6350">
                  <a:noFill/>
                </a:ln>
                <a:solidFill>
                  <a:schemeClr val="bg1">
                    <a:lumMod val="50000"/>
                  </a:schemeClr>
                </a:solidFill>
                <a:latin typeface="Impact" panose="020B0806030902050204" pitchFamily="34" charset="0"/>
                <a:ea typeface="微软雅黑" panose="020B0503020204020204" pitchFamily="34" charset="-122"/>
              </a:rPr>
              <a:t>---</a:t>
            </a:r>
            <a:r>
              <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rPr>
              <a:t>个人总结</a:t>
            </a: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Rectangle 39">
            <a:extLst>
              <a:ext uri="{FF2B5EF4-FFF2-40B4-BE49-F238E27FC236}">
                <a16:creationId xmlns:a16="http://schemas.microsoft.com/office/drawing/2014/main" id="{7AAEFE02-1A9E-4177-BCA1-EAC677D789EE}"/>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52</a:t>
            </a:r>
          </a:p>
        </p:txBody>
      </p:sp>
      <p:sp>
        <p:nvSpPr>
          <p:cNvPr id="14" name="文本框 13">
            <a:extLst>
              <a:ext uri="{FF2B5EF4-FFF2-40B4-BE49-F238E27FC236}">
                <a16:creationId xmlns:a16="http://schemas.microsoft.com/office/drawing/2014/main" id="{9FE2BF64-04C4-407D-8851-4C4901536204}"/>
              </a:ext>
            </a:extLst>
          </p:cNvPr>
          <p:cNvSpPr txBox="1"/>
          <p:nvPr/>
        </p:nvSpPr>
        <p:spPr>
          <a:xfrm>
            <a:off x="390904" y="955923"/>
            <a:ext cx="8035400" cy="3231654"/>
          </a:xfrm>
          <a:prstGeom prst="rect">
            <a:avLst/>
          </a:prstGeom>
          <a:noFill/>
        </p:spPr>
        <p:txBody>
          <a:bodyPr wrap="square">
            <a:spAutoFit/>
          </a:bodyPr>
          <a:lstStyle/>
          <a:p>
            <a:pPr indent="312420" algn="just"/>
            <a:r>
              <a:rPr lang="zh-CN" altLang="en-US" b="1" kern="100" dirty="0">
                <a:effectLst/>
                <a:latin typeface="等线" panose="02010600030101010101" pitchFamily="2" charset="-122"/>
                <a:ea typeface="等线" panose="02010600030101010101" pitchFamily="2" charset="-122"/>
                <a:cs typeface="Times New Roman" panose="02020603050405020304" pitchFamily="18" charset="0"/>
              </a:rPr>
              <a:t>项目经理</a:t>
            </a:r>
            <a:r>
              <a:rPr lang="en-US" altLang="zh-CN" b="1"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b="1" kern="100" dirty="0">
                <a:effectLst/>
                <a:latin typeface="等线" panose="02010600030101010101" pitchFamily="2" charset="-122"/>
                <a:ea typeface="等线" panose="02010600030101010101" pitchFamily="2" charset="-122"/>
                <a:cs typeface="Times New Roman" panose="02020603050405020304" pitchFamily="18" charset="0"/>
              </a:rPr>
              <a:t>张丁元</a:t>
            </a:r>
            <a:endParaRPr lang="en-US" altLang="zh-CN"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312420" algn="just"/>
            <a:endParaRPr lang="en-US" altLang="zh-CN"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312420" algn="just"/>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一个学期的课程过的蛮快的，转眼我们小组就经历了项目的需求工程阶段，有项目启动、项目计划、需求开发、需求管理、项目收尾五个阶段，我们小组选择的是常规选题，我们小组的项目名称是</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Advanced-Study</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，在这个整个过程中，因为我是组长，所以还要统筹大家，给组员安排任务，除了这些，我主要负责甘特图和</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WBS</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工作表的更新。而且学会了使用</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Axure RP </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绘制原型，我们小组的原型就是我全权负责的，在这个原型上我花了挺大的功夫，然后这个软件一开始上手还蛮难的，但是我对界面的样子已经有了大致的雏形，所以就由我来负责了，然后后面完成界面原型，接着完成了测试用例和用户手册，还负责了需求变更部分，统筹组员进行</a:t>
            </a:r>
            <a:r>
              <a:rPr lang="en-US" altLang="zh-CN" sz="1400" kern="100" dirty="0" err="1">
                <a:effectLst/>
                <a:latin typeface="等线" panose="02010600030101010101" pitchFamily="2" charset="-122"/>
                <a:ea typeface="等线" panose="02010600030101010101" pitchFamily="2" charset="-122"/>
                <a:cs typeface="Times New Roman" panose="02020603050405020304" pitchFamily="18" charset="0"/>
              </a:rPr>
              <a:t>okit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的需求导入，邀请</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CCB</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委员等。</a:t>
            </a:r>
          </a:p>
          <a:p>
            <a:pPr indent="312420" algn="just"/>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这次项目还是让我学会了很多东西的，深刻感受到了身为项目经理的不容易，因为我的安排不当，有好几回调动不起组员的积极性，任务完成的效率极低，所以我的沟通交流能力还有待提升，作为组长负有主要责任。好在团队成员相互提携，互帮互助，才得以度过这一难关。但是在交流沟通中还是没能很好的形成一个真正团队该有的高效性，只能说还是没有掌握真正的团队沟通的诀窍，这需要我们小组在以后的学习和更多的项目经历中获得更多宝贵的经验与教训。</a:t>
            </a:r>
          </a:p>
        </p:txBody>
      </p:sp>
    </p:spTree>
    <p:extLst>
      <p:ext uri="{BB962C8B-B14F-4D97-AF65-F5344CB8AC3E}">
        <p14:creationId xmlns:p14="http://schemas.microsoft.com/office/powerpoint/2010/main" val="4290877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390904" y="195486"/>
            <a:ext cx="3813810" cy="40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pPr>
            <a:r>
              <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rPr>
              <a:t>项目总结报告</a:t>
            </a:r>
            <a:r>
              <a:rPr lang="en-US" altLang="zh-CN" sz="2000" dirty="0">
                <a:ln w="6350">
                  <a:noFill/>
                </a:ln>
                <a:solidFill>
                  <a:schemeClr val="bg1">
                    <a:lumMod val="50000"/>
                  </a:schemeClr>
                </a:solidFill>
                <a:latin typeface="Impact" panose="020B0806030902050204" pitchFamily="34" charset="0"/>
                <a:ea typeface="微软雅黑" panose="020B0503020204020204" pitchFamily="34" charset="-122"/>
              </a:rPr>
              <a:t>---</a:t>
            </a:r>
            <a:r>
              <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rPr>
              <a:t>个人总结</a:t>
            </a: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Rectangle 39">
            <a:extLst>
              <a:ext uri="{FF2B5EF4-FFF2-40B4-BE49-F238E27FC236}">
                <a16:creationId xmlns:a16="http://schemas.microsoft.com/office/drawing/2014/main" id="{7AAEFE02-1A9E-4177-BCA1-EAC677D789EE}"/>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52</a:t>
            </a:r>
          </a:p>
        </p:txBody>
      </p:sp>
      <p:sp>
        <p:nvSpPr>
          <p:cNvPr id="14" name="文本框 13">
            <a:extLst>
              <a:ext uri="{FF2B5EF4-FFF2-40B4-BE49-F238E27FC236}">
                <a16:creationId xmlns:a16="http://schemas.microsoft.com/office/drawing/2014/main" id="{9FE2BF64-04C4-407D-8851-4C4901536204}"/>
              </a:ext>
            </a:extLst>
          </p:cNvPr>
          <p:cNvSpPr txBox="1"/>
          <p:nvPr/>
        </p:nvSpPr>
        <p:spPr>
          <a:xfrm>
            <a:off x="390904" y="955923"/>
            <a:ext cx="8035400" cy="3877985"/>
          </a:xfrm>
          <a:prstGeom prst="rect">
            <a:avLst/>
          </a:prstGeom>
          <a:noFill/>
        </p:spPr>
        <p:txBody>
          <a:bodyPr wrap="square">
            <a:spAutoFit/>
          </a:bodyPr>
          <a:lstStyle/>
          <a:p>
            <a:pPr indent="312420" algn="just"/>
            <a:r>
              <a:rPr lang="zh-CN" altLang="en-US" b="1" kern="100" dirty="0">
                <a:effectLst/>
                <a:latin typeface="等线" panose="02010600030101010101" pitchFamily="2" charset="-122"/>
                <a:ea typeface="等线" panose="02010600030101010101" pitchFamily="2" charset="-122"/>
                <a:cs typeface="Times New Roman" panose="02020603050405020304" pitchFamily="18" charset="0"/>
              </a:rPr>
              <a:t>项目成员</a:t>
            </a:r>
            <a:r>
              <a:rPr lang="en-US" altLang="zh-CN" b="1"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b="1" kern="100" dirty="0">
                <a:effectLst/>
                <a:latin typeface="等线" panose="02010600030101010101" pitchFamily="2" charset="-122"/>
                <a:ea typeface="等线" panose="02010600030101010101" pitchFamily="2" charset="-122"/>
                <a:cs typeface="Times New Roman" panose="02020603050405020304" pitchFamily="18" charset="0"/>
              </a:rPr>
              <a:t>童奕伟</a:t>
            </a:r>
            <a:endParaRPr lang="en-US" altLang="zh-CN" b="1" kern="100" dirty="0">
              <a:effectLst/>
              <a:latin typeface="等线" panose="02010600030101010101" pitchFamily="2" charset="-122"/>
              <a:ea typeface="等线" panose="02010600030101010101" pitchFamily="2" charset="-122"/>
              <a:cs typeface="Times New Roman" panose="02020603050405020304" pitchFamily="18" charset="0"/>
            </a:endParaRPr>
          </a:p>
          <a:p>
            <a:pPr marL="0" algn="just">
              <a:lnSpc>
                <a:spcPct val="100000"/>
              </a:lnSpc>
              <a:spcBef>
                <a:spcPts val="0"/>
              </a:spcBef>
              <a:spcAft>
                <a:spcPts val="0"/>
              </a:spcAft>
            </a:pPr>
            <a:r>
              <a:rPr lang="zh-CN" altLang="en-US" sz="1200" dirty="0">
                <a:effectLst/>
                <a:latin typeface="等线" panose="02010600030101010101" pitchFamily="2" charset="-122"/>
                <a:ea typeface="等线" panose="02010600030101010101" pitchFamily="2" charset="-122"/>
              </a:rPr>
              <a:t>这学期的软件需求分析原理与实践是我在大学里第一次也是最后一次上杨枨老师的课，也是很难得认真地全程仔细学完知识内容的一门课。感想良多，下面分点叙述：</a:t>
            </a:r>
            <a:endParaRPr lang="zh-CN" altLang="en-US" sz="1200" dirty="0">
              <a:effectLst/>
            </a:endParaRPr>
          </a:p>
          <a:p>
            <a:pPr indent="0" algn="l">
              <a:buFont typeface="+mj-lt"/>
              <a:buAutoNum type="arabicPeriod"/>
            </a:pPr>
            <a:r>
              <a:rPr lang="zh-CN" altLang="en-US" sz="1200" dirty="0">
                <a:effectLst/>
                <a:latin typeface="等线" panose="02010600030101010101" pitchFamily="2" charset="-122"/>
                <a:ea typeface="等线" panose="02010600030101010101" pitchFamily="2" charset="-122"/>
              </a:rPr>
              <a:t>通过这一学期的课程，我学习到了很多软件需求工程方面的知识，比如整体流程大概应该是怎么样的，启动了项目后要先写项目计划书、项目章程，对项目进行可行性分析，大致没什么问题了后，就要开始对我们的需求进行获取，获取前要注意先编写</a:t>
            </a:r>
            <a:r>
              <a:rPr lang="en-US" altLang="zh-CN" sz="1200" dirty="0">
                <a:effectLst/>
                <a:latin typeface="等线" panose="02010600030101010101" pitchFamily="2" charset="-122"/>
                <a:ea typeface="等线" panose="02010600030101010101" pitchFamily="2" charset="-122"/>
              </a:rPr>
              <a:t>Vision &amp; Scope</a:t>
            </a:r>
            <a:r>
              <a:rPr lang="zh-CN" altLang="en-US" sz="1200" dirty="0">
                <a:effectLst/>
                <a:latin typeface="等线" panose="02010600030101010101" pitchFamily="2" charset="-122"/>
                <a:ea typeface="等线" panose="02010600030101010101" pitchFamily="2" charset="-122"/>
              </a:rPr>
              <a:t>文档即视图与范围文档，然后要对项目的用户群体进行分类，并找到用户群的代表。之后可以通过访谈等方法获取需求，并可通过</a:t>
            </a:r>
            <a:r>
              <a:rPr lang="en-US" altLang="zh-CN" sz="1200" dirty="0">
                <a:effectLst/>
                <a:latin typeface="等线" panose="02010600030101010101" pitchFamily="2" charset="-122"/>
                <a:ea typeface="等线" panose="02010600030101010101" pitchFamily="2" charset="-122"/>
              </a:rPr>
              <a:t>JAD</a:t>
            </a:r>
            <a:r>
              <a:rPr lang="zh-CN" altLang="en-US" sz="1200" dirty="0">
                <a:effectLst/>
                <a:latin typeface="等线" panose="02010600030101010101" pitchFamily="2" charset="-122"/>
                <a:ea typeface="等线" panose="02010600030101010101" pitchFamily="2" charset="-122"/>
              </a:rPr>
              <a:t>会议和用户确认或对需求提出建议。在需求基本上确定后就要开始记录需求，也就是整个课程中最痛苦的但也最重要的软件需求规格说明书的编写了。还要注意一些需求变更的可能，准备好相关资料以及组成</a:t>
            </a:r>
            <a:r>
              <a:rPr lang="en-US" altLang="zh-CN" sz="1200" dirty="0">
                <a:effectLst/>
                <a:latin typeface="等线" panose="02010600030101010101" pitchFamily="2" charset="-122"/>
                <a:ea typeface="等线" panose="02010600030101010101" pitchFamily="2" charset="-122"/>
              </a:rPr>
              <a:t>CCB</a:t>
            </a:r>
            <a:r>
              <a:rPr lang="zh-CN" altLang="en-US" sz="1200" dirty="0">
                <a:effectLst/>
                <a:latin typeface="等线" panose="02010600030101010101" pitchFamily="2" charset="-122"/>
                <a:ea typeface="等线" panose="02010600030101010101" pitchFamily="2" charset="-122"/>
              </a:rPr>
              <a:t>委员会，以备需求变更的情况。</a:t>
            </a:r>
            <a:endParaRPr lang="zh-CN" altLang="en-US" sz="1200" dirty="0">
              <a:effectLst/>
            </a:endParaRPr>
          </a:p>
          <a:p>
            <a:pPr indent="0" algn="l">
              <a:buFont typeface="+mj-lt"/>
              <a:buAutoNum type="arabicPeriod"/>
            </a:pPr>
            <a:r>
              <a:rPr lang="zh-CN" altLang="en-US" sz="1200" dirty="0">
                <a:effectLst/>
                <a:latin typeface="等线" panose="02010600030101010101" pitchFamily="2" charset="-122"/>
                <a:ea typeface="等线" panose="02010600030101010101" pitchFamily="2" charset="-122"/>
              </a:rPr>
              <a:t>一般的情况下每件事都会有输入输出，通过输入输出来记录会不容易漏掉关键文件。</a:t>
            </a:r>
            <a:endParaRPr lang="zh-CN" altLang="en-US" sz="1200" dirty="0">
              <a:effectLst/>
            </a:endParaRPr>
          </a:p>
          <a:p>
            <a:pPr indent="0" algn="l">
              <a:buFont typeface="+mj-lt"/>
              <a:buAutoNum type="arabicPeriod"/>
            </a:pPr>
            <a:r>
              <a:rPr lang="zh-CN" altLang="en-US" sz="1200" dirty="0">
                <a:effectLst/>
                <a:latin typeface="等线" panose="02010600030101010101" pitchFamily="2" charset="-122"/>
                <a:ea typeface="等线" panose="02010600030101010101" pitchFamily="2" charset="-122"/>
              </a:rPr>
              <a:t>团队合作，毕竟小组形式，之后在外面也是要通过团队的形式来进行我们的项目的，团队合作是必不可少的一点，但是总是会遇上团队不配合等情况，这时候就需要我们进行团建了，通过团建来促进团队内部关系更为融洽；同时经常开会，注意记录也是很重要的。</a:t>
            </a:r>
            <a:endParaRPr lang="zh-CN" altLang="en-US" sz="1200" dirty="0">
              <a:effectLst/>
            </a:endParaRPr>
          </a:p>
          <a:p>
            <a:pPr indent="0" algn="l">
              <a:buFont typeface="+mj-lt"/>
              <a:buAutoNum type="arabicPeriod"/>
            </a:pPr>
            <a:r>
              <a:rPr lang="zh-CN" altLang="en-US" sz="1200" dirty="0">
                <a:effectLst/>
                <a:latin typeface="等线" panose="02010600030101010101" pitchFamily="2" charset="-122"/>
                <a:ea typeface="等线" panose="02010600030101010101" pitchFamily="2" charset="-122"/>
              </a:rPr>
              <a:t>在本次课程中，我主要负责了整合文档以及会议的记录，同时由于我们的组长并不是很擅长管理，也兼顾了一部分的统筹分配的职责。我意识到了文档的格式标准是很重要的，这是决定了文档质量好坏的核心；同时统筹分配也是一门很深的学问，还有待提高的空间。</a:t>
            </a:r>
            <a:endParaRPr lang="zh-CN" altLang="en-US" sz="1200" dirty="0">
              <a:effectLst/>
            </a:endParaRPr>
          </a:p>
          <a:p>
            <a:pPr indent="0" algn="l">
              <a:buFont typeface="+mj-lt"/>
              <a:buAutoNum type="arabicPeriod"/>
            </a:pPr>
            <a:r>
              <a:rPr lang="zh-CN" altLang="en-US" sz="1200" dirty="0">
                <a:effectLst/>
                <a:latin typeface="等线" panose="02010600030101010101" pitchFamily="2" charset="-122"/>
                <a:ea typeface="等线" panose="02010600030101010101" pitchFamily="2" charset="-122"/>
              </a:rPr>
              <a:t>最后很感谢杨老师一学期的认真负责，从这学期的课上我学到了很多。</a:t>
            </a:r>
            <a:endParaRPr lang="zh-CN" altLang="en-US" sz="1200" dirty="0">
              <a:effectLst/>
            </a:endParaRPr>
          </a:p>
          <a:p>
            <a:pPr indent="312420" algn="just"/>
            <a:endParaRPr lang="en-US" altLang="zh-CN"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312420" algn="just"/>
            <a:endParaRPr lang="en-US" altLang="zh-CN"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744117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390904" y="195486"/>
            <a:ext cx="3813810" cy="40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pPr>
            <a:r>
              <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rPr>
              <a:t>项目总结报告</a:t>
            </a:r>
            <a:r>
              <a:rPr lang="en-US" altLang="zh-CN" sz="2000" dirty="0">
                <a:ln w="6350">
                  <a:noFill/>
                </a:ln>
                <a:solidFill>
                  <a:schemeClr val="bg1">
                    <a:lumMod val="50000"/>
                  </a:schemeClr>
                </a:solidFill>
                <a:latin typeface="Impact" panose="020B0806030902050204" pitchFamily="34" charset="0"/>
                <a:ea typeface="微软雅黑" panose="020B0503020204020204" pitchFamily="34" charset="-122"/>
              </a:rPr>
              <a:t>---</a:t>
            </a:r>
            <a:r>
              <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rPr>
              <a:t>个人总结</a:t>
            </a: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Rectangle 39">
            <a:extLst>
              <a:ext uri="{FF2B5EF4-FFF2-40B4-BE49-F238E27FC236}">
                <a16:creationId xmlns:a16="http://schemas.microsoft.com/office/drawing/2014/main" id="{7AAEFE02-1A9E-4177-BCA1-EAC677D789EE}"/>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52</a:t>
            </a:r>
          </a:p>
        </p:txBody>
      </p:sp>
      <p:sp>
        <p:nvSpPr>
          <p:cNvPr id="14" name="文本框 13">
            <a:extLst>
              <a:ext uri="{FF2B5EF4-FFF2-40B4-BE49-F238E27FC236}">
                <a16:creationId xmlns:a16="http://schemas.microsoft.com/office/drawing/2014/main" id="{9FE2BF64-04C4-407D-8851-4C4901536204}"/>
              </a:ext>
            </a:extLst>
          </p:cNvPr>
          <p:cNvSpPr txBox="1"/>
          <p:nvPr/>
        </p:nvSpPr>
        <p:spPr>
          <a:xfrm>
            <a:off x="390904" y="955923"/>
            <a:ext cx="8035400" cy="3785652"/>
          </a:xfrm>
          <a:prstGeom prst="rect">
            <a:avLst/>
          </a:prstGeom>
          <a:noFill/>
        </p:spPr>
        <p:txBody>
          <a:bodyPr wrap="square">
            <a:spAutoFit/>
          </a:bodyPr>
          <a:lstStyle/>
          <a:p>
            <a:pPr indent="312420" algn="just"/>
            <a:r>
              <a:rPr lang="zh-CN" altLang="en-US" b="1" kern="100" dirty="0">
                <a:effectLst/>
                <a:latin typeface="等线" panose="02010600030101010101" pitchFamily="2" charset="-122"/>
                <a:ea typeface="等线" panose="02010600030101010101" pitchFamily="2" charset="-122"/>
                <a:cs typeface="Times New Roman" panose="02020603050405020304" pitchFamily="18" charset="0"/>
              </a:rPr>
              <a:t>项目成员</a:t>
            </a:r>
            <a:r>
              <a:rPr lang="en-US" altLang="zh-CN" b="1"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b="1" kern="100" dirty="0">
                <a:effectLst/>
                <a:latin typeface="等线" panose="02010600030101010101" pitchFamily="2" charset="-122"/>
                <a:ea typeface="等线" panose="02010600030101010101" pitchFamily="2" charset="-122"/>
                <a:cs typeface="Times New Roman" panose="02020603050405020304" pitchFamily="18" charset="0"/>
              </a:rPr>
              <a:t>王泰吉</a:t>
            </a:r>
            <a:endParaRPr lang="en-US" altLang="zh-CN"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312420" algn="just"/>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要谈到整个过程学到的最大的东西大概就是明白了完成一个项目所需要的需求分档到底要详尽到什么程度，以及需求文档对于整体项目又起到了一个什么程度的作用。我们选择的是常规选题，对于这个选题，对于这个项目，我们从开始就制订了一系列标准，布置好每一个项目里程碑。尽我们所能，去学习、去实践，将理论与项目合一，尽到每一个人自己应有的责任，完成好项目经理布置下的每一项工作。开发初期的一系列问题都要提前考虑到，比如需求如果发生变更，那首先要确定这个变更对项目整体的影响，比对计划的变更，再考虑可行性等等，所以文档确实成为了完成一个项目的另一种生命线，为了能让程序更好的被理解，被运行，被维护；为了让开发的效率提高，沟通更为便捷，甚至是甲方乙方之间的需求认知更为统一化。一个个文档应对而生，有的记录整体项目的计划，保证一切按计划进行，不脱轨，按时完成的项目才是好项目，期间主要也学习和用到了</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UE</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的思维思路，从</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UE</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的思路出发，确定好直播教学选题，确定风格特点，比对网络上有的模范样例，分析优劣以及其功能点总结其逻辑流程从而确定选题；再到调研询问各类代表来获取确定的需求，小组讨论进行头脑风暴分析用户的“说，想，做，感”得出中心之路，确定选题的亮点以及中心线，之后就是画草图期间讨论确定，完善细化修改需求，确定方框位置以及功能，逻辑线交互。然后进行讨论细化后形成低保真模型，对于不够清晰的低保真模型还需要提供案例描述，方便观看理解并最终完成高保真模型，可以说从</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UE</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上也学到很多关于项目完成的东西。    </a:t>
            </a:r>
            <a:endPar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12420" algn="just"/>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然后就是整个学期的学习下来还是能感到自身的不足，为了尽快让团队像一个团队的样子，我们比起上学期的软件工程更加频繁的进行团建，更恰当分配任务，互相交流所需所得。但个人时间把控能力仍然偏弱，实时进度反馈更新跟进程度不足等等都是我遇到的问题，万幸我们的组员组长都是相当可靠的，总能够互相提携着前进，虽然过程中发生过争吵冲突，但最后大家伙儿还是能一码归一码的好好合作，把一个个该过的问题给它过了，一个个该爬的坑都给它爬过去，最终也算是完成了软件需求。</a:t>
            </a:r>
            <a:endPar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69324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390904" y="195486"/>
            <a:ext cx="3813810" cy="40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pPr>
            <a:r>
              <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rPr>
              <a:t>项目总结报告</a:t>
            </a:r>
            <a:r>
              <a:rPr lang="en-US" altLang="zh-CN" sz="2000" dirty="0">
                <a:ln w="6350">
                  <a:noFill/>
                </a:ln>
                <a:solidFill>
                  <a:schemeClr val="bg1">
                    <a:lumMod val="50000"/>
                  </a:schemeClr>
                </a:solidFill>
                <a:latin typeface="Impact" panose="020B0806030902050204" pitchFamily="34" charset="0"/>
                <a:ea typeface="微软雅黑" panose="020B0503020204020204" pitchFamily="34" charset="-122"/>
              </a:rPr>
              <a:t>---</a:t>
            </a:r>
            <a:r>
              <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rPr>
              <a:t>个人总结</a:t>
            </a: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Rectangle 39">
            <a:extLst>
              <a:ext uri="{FF2B5EF4-FFF2-40B4-BE49-F238E27FC236}">
                <a16:creationId xmlns:a16="http://schemas.microsoft.com/office/drawing/2014/main" id="{7AAEFE02-1A9E-4177-BCA1-EAC677D789EE}"/>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52</a:t>
            </a:r>
          </a:p>
        </p:txBody>
      </p:sp>
      <p:sp>
        <p:nvSpPr>
          <p:cNvPr id="14" name="文本框 13">
            <a:extLst>
              <a:ext uri="{FF2B5EF4-FFF2-40B4-BE49-F238E27FC236}">
                <a16:creationId xmlns:a16="http://schemas.microsoft.com/office/drawing/2014/main" id="{9FE2BF64-04C4-407D-8851-4C4901536204}"/>
              </a:ext>
            </a:extLst>
          </p:cNvPr>
          <p:cNvSpPr txBox="1"/>
          <p:nvPr/>
        </p:nvSpPr>
        <p:spPr>
          <a:xfrm>
            <a:off x="390904" y="955923"/>
            <a:ext cx="8035400" cy="3447098"/>
          </a:xfrm>
          <a:prstGeom prst="rect">
            <a:avLst/>
          </a:prstGeom>
          <a:noFill/>
        </p:spPr>
        <p:txBody>
          <a:bodyPr wrap="square">
            <a:spAutoFit/>
          </a:bodyPr>
          <a:lstStyle/>
          <a:p>
            <a:pPr indent="312420" algn="just"/>
            <a:r>
              <a:rPr lang="zh-CN" altLang="en-US" b="1" kern="100" dirty="0">
                <a:effectLst/>
                <a:latin typeface="等线" panose="02010600030101010101" pitchFamily="2" charset="-122"/>
                <a:ea typeface="等线" panose="02010600030101010101" pitchFamily="2" charset="-122"/>
                <a:cs typeface="Times New Roman" panose="02020603050405020304" pitchFamily="18" charset="0"/>
              </a:rPr>
              <a:t>项目成员</a:t>
            </a:r>
            <a:r>
              <a:rPr lang="en-US" altLang="zh-CN" b="1"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b="1" kern="100" dirty="0">
                <a:effectLst/>
                <a:latin typeface="等线" panose="02010600030101010101" pitchFamily="2" charset="-122"/>
                <a:ea typeface="等线" panose="02010600030101010101" pitchFamily="2" charset="-122"/>
                <a:cs typeface="Times New Roman" panose="02020603050405020304" pitchFamily="18" charset="0"/>
              </a:rPr>
              <a:t>郑森瑞</a:t>
            </a:r>
            <a:endParaRPr lang="en-US" altLang="zh-CN" b="1" kern="100" dirty="0">
              <a:effectLst/>
              <a:latin typeface="等线" panose="02010600030101010101" pitchFamily="2" charset="-122"/>
              <a:ea typeface="等线" panose="02010600030101010101" pitchFamily="2" charset="-122"/>
              <a:cs typeface="Times New Roman" panose="02020603050405020304" pitchFamily="18" charset="0"/>
            </a:endParaRPr>
          </a:p>
          <a:p>
            <a:pPr marL="0" algn="l">
              <a:spcBef>
                <a:spcPts val="0"/>
              </a:spcBef>
              <a:spcAft>
                <a:spcPts val="0"/>
              </a:spcAft>
            </a:pPr>
            <a:r>
              <a:rPr lang="zh-CN" altLang="en-US" sz="1400" dirty="0">
                <a:effectLst/>
                <a:latin typeface="等线" panose="02010600030101010101" pitchFamily="2" charset="-122"/>
                <a:ea typeface="等线" panose="02010600030101010101" pitchFamily="2" charset="-122"/>
              </a:rPr>
              <a:t>在软件需求分析这门课中，主要学习的东西就是如何进行有效的项目管理和对软件的需求进行准确的分析和获取。</a:t>
            </a:r>
            <a:endParaRPr lang="zh-CN" altLang="en-US" sz="1400" dirty="0">
              <a:effectLst/>
            </a:endParaRPr>
          </a:p>
          <a:p>
            <a:pPr marL="0" indent="0" algn="l">
              <a:spcBef>
                <a:spcPts val="0"/>
              </a:spcBef>
              <a:spcAft>
                <a:spcPts val="0"/>
              </a:spcAft>
            </a:pPr>
            <a:r>
              <a:rPr lang="zh-CN" altLang="en-US" sz="1400" dirty="0">
                <a:effectLst/>
                <a:latin typeface="等线" panose="02010600030101010101" pitchFamily="2" charset="-122"/>
                <a:ea typeface="等线" panose="02010600030101010101" pitchFamily="2" charset="-122"/>
              </a:rPr>
              <a:t>我们的选题是常规选题，但是我认为选题并不重要，重要的是在这个项目中，怎么进行项目管理和需求分析获取的方法。 做一个软件，我们应该从用户的角度出发，不能按照我们自己的想法去意淫，一切都要从实际出发，向用户一点点确认，否则即使做的再好，不符合用户的需求，那仍旧是一个错误，是一个需要进行改正的东西。</a:t>
            </a:r>
            <a:endParaRPr lang="zh-CN" altLang="en-US" sz="1400" dirty="0">
              <a:effectLst/>
            </a:endParaRPr>
          </a:p>
          <a:p>
            <a:pPr marL="0" algn="l">
              <a:spcBef>
                <a:spcPts val="0"/>
              </a:spcBef>
              <a:spcAft>
                <a:spcPts val="0"/>
              </a:spcAft>
            </a:pPr>
            <a:r>
              <a:rPr lang="zh-CN" altLang="en-US" sz="1400" dirty="0">
                <a:effectLst/>
                <a:latin typeface="等线" panose="02010600030101010101" pitchFamily="2" charset="-122"/>
                <a:ea typeface="等线" panose="02010600030101010101" pitchFamily="2" charset="-122"/>
              </a:rPr>
              <a:t>在这个项目中，我们要把书本中的知识变为我们的实际操作，我更加清晰明白的了解到了做一个项目的流程和大致的方法工具。一个项目的开展，要从项目章程开始，然后进行可行性分析，获取需求，然后制作出相应的原型，不仅如此，还要制作相关的用例，以及相关的用例描述、测试等等操作，甚至还要进行需求的变更，最终把这汇总才能形成软件需求规格说明书。</a:t>
            </a:r>
            <a:endParaRPr lang="zh-CN" altLang="en-US" sz="1400" dirty="0">
              <a:effectLst/>
            </a:endParaRPr>
          </a:p>
          <a:p>
            <a:pPr marL="0" indent="0" algn="l">
              <a:spcBef>
                <a:spcPts val="0"/>
              </a:spcBef>
              <a:spcAft>
                <a:spcPts val="0"/>
              </a:spcAft>
            </a:pPr>
            <a:r>
              <a:rPr lang="zh-CN" altLang="en-US" sz="1400" dirty="0">
                <a:effectLst/>
              </a:rPr>
              <a:t>    </a:t>
            </a:r>
            <a:r>
              <a:rPr lang="zh-CN" altLang="en-US" sz="1400" dirty="0">
                <a:effectLst/>
                <a:latin typeface="等线" panose="02010600030101010101" pitchFamily="2" charset="-122"/>
                <a:ea typeface="等线" panose="02010600030101010101" pitchFamily="2" charset="-122"/>
              </a:rPr>
              <a:t>这个学期下来，我深深的感受到了自身的不足，很多时候都是茫然无措，需要不断的交流，获取相关知识，再能一步步的把这个项目进行下去，万幸的是我的团队十分可靠，能够相互扶持，安慰，鼓励，解决一个个的问题，最终才能完成这个项目。</a:t>
            </a:r>
            <a:endParaRPr lang="zh-CN" altLang="en-US" sz="1400" dirty="0">
              <a:effectLst/>
            </a:endParaRPr>
          </a:p>
          <a:p>
            <a:pPr indent="312420" algn="just"/>
            <a:endParaRPr lang="en-US" altLang="zh-CN"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134016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390904" y="195486"/>
            <a:ext cx="3813810" cy="40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pPr>
            <a:r>
              <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rPr>
              <a:t>项目总结报告</a:t>
            </a:r>
            <a:r>
              <a:rPr lang="en-US" altLang="zh-CN" sz="2000" dirty="0">
                <a:ln w="6350">
                  <a:noFill/>
                </a:ln>
                <a:solidFill>
                  <a:schemeClr val="bg1">
                    <a:lumMod val="50000"/>
                  </a:schemeClr>
                </a:solidFill>
                <a:latin typeface="Impact" panose="020B0806030902050204" pitchFamily="34" charset="0"/>
                <a:ea typeface="微软雅黑" panose="020B0503020204020204" pitchFamily="34" charset="-122"/>
              </a:rPr>
              <a:t>---</a:t>
            </a:r>
            <a:r>
              <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rPr>
              <a:t>个人总结</a:t>
            </a: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Rectangle 39">
            <a:extLst>
              <a:ext uri="{FF2B5EF4-FFF2-40B4-BE49-F238E27FC236}">
                <a16:creationId xmlns:a16="http://schemas.microsoft.com/office/drawing/2014/main" id="{7AAEFE02-1A9E-4177-BCA1-EAC677D789EE}"/>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52</a:t>
            </a:r>
          </a:p>
        </p:txBody>
      </p:sp>
      <p:sp>
        <p:nvSpPr>
          <p:cNvPr id="14" name="文本框 13">
            <a:extLst>
              <a:ext uri="{FF2B5EF4-FFF2-40B4-BE49-F238E27FC236}">
                <a16:creationId xmlns:a16="http://schemas.microsoft.com/office/drawing/2014/main" id="{9FE2BF64-04C4-407D-8851-4C4901536204}"/>
              </a:ext>
            </a:extLst>
          </p:cNvPr>
          <p:cNvSpPr txBox="1"/>
          <p:nvPr/>
        </p:nvSpPr>
        <p:spPr>
          <a:xfrm>
            <a:off x="390904" y="955923"/>
            <a:ext cx="8035400" cy="2954655"/>
          </a:xfrm>
          <a:prstGeom prst="rect">
            <a:avLst/>
          </a:prstGeom>
          <a:noFill/>
        </p:spPr>
        <p:txBody>
          <a:bodyPr wrap="square">
            <a:spAutoFit/>
          </a:bodyPr>
          <a:lstStyle/>
          <a:p>
            <a:pPr indent="312420" algn="just"/>
            <a:r>
              <a:rPr lang="zh-CN" altLang="en-US" b="1" kern="100" dirty="0">
                <a:effectLst/>
                <a:latin typeface="等线" panose="02010600030101010101" pitchFamily="2" charset="-122"/>
                <a:ea typeface="等线" panose="02010600030101010101" pitchFamily="2" charset="-122"/>
                <a:cs typeface="Times New Roman" panose="02020603050405020304" pitchFamily="18" charset="0"/>
              </a:rPr>
              <a:t>项目成员</a:t>
            </a:r>
            <a:r>
              <a:rPr lang="en-US" altLang="zh-CN" b="1"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b="1" kern="100" dirty="0">
                <a:effectLst/>
                <a:latin typeface="等线" panose="02010600030101010101" pitchFamily="2" charset="-122"/>
                <a:ea typeface="等线" panose="02010600030101010101" pitchFamily="2" charset="-122"/>
                <a:cs typeface="Times New Roman" panose="02020603050405020304" pitchFamily="18" charset="0"/>
              </a:rPr>
              <a:t>张淇</a:t>
            </a:r>
            <a:endParaRPr lang="en-US" altLang="zh-CN" b="1" kern="100" dirty="0">
              <a:latin typeface="等线" panose="02010600030101010101" pitchFamily="2" charset="-122"/>
              <a:ea typeface="等线" panose="02010600030101010101" pitchFamily="2" charset="-122"/>
              <a:cs typeface="Times New Roman" panose="02020603050405020304" pitchFamily="18" charset="0"/>
            </a:endParaRPr>
          </a:p>
          <a:p>
            <a:pPr indent="312420" algn="just"/>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不知不觉中，时间过的很快，一下子就又到了期末，软件需求分析原理与实践这门课也到了要说再见的时候了，所以在这快要结束的时候，我在这里做一个个人的总结报告。我们这次的选题是常规选题，是做一个能帮助我们软件工程学生和老师更好的相互沟通，学生更好的学习知识，老师更好的传授知识的一个平台。我们给它去了名字是叫</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AS</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。全称是</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Advanced-Study</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翻译过来是更高级的学习的意思，也预示着我们的平台能够让我们更高级的学习。做这个项目的过程中，我们有过迷茫，不知道到底该以怎样的形式来让学习的方式更加有效，最开始做的方向也有错误，但是在完善的过程中，我们通过组内自己的讨论，通过与杨枨老师的沟通，一步步明确我们产品最后的目标，确定了我们的产品最后是以视频的形式来使学习更加有效。在做这个项目的过程中，我也学会了使用很多工具，比如说</a:t>
            </a:r>
            <a:r>
              <a:rPr lang="en-US" altLang="zh-CN" sz="1400" kern="100" dirty="0" err="1">
                <a:effectLst/>
                <a:latin typeface="等线" panose="02010600030101010101" pitchFamily="2" charset="-122"/>
                <a:ea typeface="等线" panose="02010600030101010101" pitchFamily="2" charset="-122"/>
                <a:cs typeface="Times New Roman" panose="02020603050405020304" pitchFamily="18" charset="0"/>
              </a:rPr>
              <a:t>staruml</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git</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400" kern="100" dirty="0" err="1">
                <a:effectLst/>
                <a:latin typeface="等线" panose="02010600030101010101" pitchFamily="2" charset="-122"/>
                <a:ea typeface="等线" panose="02010600030101010101" pitchFamily="2" charset="-122"/>
                <a:cs typeface="Times New Roman" panose="02020603050405020304" pitchFamily="18" charset="0"/>
              </a:rPr>
              <a:t>okit</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等等等等。可以说是收获满满，在杨枨老师的辛勤教导下，也让我明白了一个产品从确定到产生一系列不容易的过程，让我们在步入社会前，提前适应以后工作的状况。总的来说，在大三下学期，在我们实习前，我们能够在杨枨老师的教导下，学习这门软件需求分析原理与实践是我们的福气，它不仅能让我们收获满满，更能让我们提前适应社会的工作环境。</a:t>
            </a:r>
            <a:endPar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84053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项目章程</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Rectangle 39">
            <a:extLst>
              <a:ext uri="{FF2B5EF4-FFF2-40B4-BE49-F238E27FC236}">
                <a16:creationId xmlns:a16="http://schemas.microsoft.com/office/drawing/2014/main" id="{9CB12E2E-F8AE-41AC-866B-1148625A7395}"/>
              </a:ext>
            </a:extLst>
          </p:cNvPr>
          <p:cNvSpPr>
            <a:spLocks noChangeArrowheads="1"/>
          </p:cNvSpPr>
          <p:nvPr/>
        </p:nvSpPr>
        <p:spPr bwMode="auto">
          <a:xfrm>
            <a:off x="7236296" y="283512"/>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3</a:t>
            </a:r>
          </a:p>
        </p:txBody>
      </p:sp>
      <p:pic>
        <p:nvPicPr>
          <p:cNvPr id="4" name="图片 3">
            <a:extLst>
              <a:ext uri="{FF2B5EF4-FFF2-40B4-BE49-F238E27FC236}">
                <a16:creationId xmlns:a16="http://schemas.microsoft.com/office/drawing/2014/main" id="{BCF69F95-86F0-4747-BC02-F53CFD8D5425}"/>
              </a:ext>
            </a:extLst>
          </p:cNvPr>
          <p:cNvPicPr>
            <a:picLocks noChangeAspect="1"/>
          </p:cNvPicPr>
          <p:nvPr/>
        </p:nvPicPr>
        <p:blipFill>
          <a:blip r:embed="rId2"/>
          <a:stretch>
            <a:fillRect/>
          </a:stretch>
        </p:blipFill>
        <p:spPr>
          <a:xfrm>
            <a:off x="597742" y="987574"/>
            <a:ext cx="3994220" cy="3579862"/>
          </a:xfrm>
          <a:prstGeom prst="rect">
            <a:avLst/>
          </a:prstGeom>
        </p:spPr>
      </p:pic>
      <p:pic>
        <p:nvPicPr>
          <p:cNvPr id="7" name="图片 6">
            <a:extLst>
              <a:ext uri="{FF2B5EF4-FFF2-40B4-BE49-F238E27FC236}">
                <a16:creationId xmlns:a16="http://schemas.microsoft.com/office/drawing/2014/main" id="{F17FA23F-B1F1-4E14-9478-8F18DE90B575}"/>
              </a:ext>
            </a:extLst>
          </p:cNvPr>
          <p:cNvPicPr>
            <a:picLocks noChangeAspect="1"/>
          </p:cNvPicPr>
          <p:nvPr/>
        </p:nvPicPr>
        <p:blipFill>
          <a:blip r:embed="rId3"/>
          <a:stretch>
            <a:fillRect/>
          </a:stretch>
        </p:blipFill>
        <p:spPr>
          <a:xfrm>
            <a:off x="4895125" y="915566"/>
            <a:ext cx="3730200" cy="3723878"/>
          </a:xfrm>
          <a:prstGeom prst="rect">
            <a:avLst/>
          </a:prstGeom>
        </p:spPr>
      </p:pic>
    </p:spTree>
    <p:extLst>
      <p:ext uri="{BB962C8B-B14F-4D97-AF65-F5344CB8AC3E}">
        <p14:creationId xmlns:p14="http://schemas.microsoft.com/office/powerpoint/2010/main" val="20538187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390904" y="195486"/>
            <a:ext cx="3813810" cy="40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pPr>
            <a:r>
              <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rPr>
              <a:t>项目总结报告</a:t>
            </a:r>
            <a:r>
              <a:rPr lang="en-US" altLang="zh-CN" sz="2000" dirty="0">
                <a:ln w="6350">
                  <a:noFill/>
                </a:ln>
                <a:solidFill>
                  <a:schemeClr val="bg1">
                    <a:lumMod val="50000"/>
                  </a:schemeClr>
                </a:solidFill>
                <a:latin typeface="Impact" panose="020B0806030902050204" pitchFamily="34" charset="0"/>
                <a:ea typeface="微软雅黑" panose="020B0503020204020204" pitchFamily="34" charset="-122"/>
              </a:rPr>
              <a:t>---</a:t>
            </a:r>
            <a:r>
              <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rPr>
              <a:t>问题经验教训</a:t>
            </a: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Rectangle 39">
            <a:extLst>
              <a:ext uri="{FF2B5EF4-FFF2-40B4-BE49-F238E27FC236}">
                <a16:creationId xmlns:a16="http://schemas.microsoft.com/office/drawing/2014/main" id="{7AAEFE02-1A9E-4177-BCA1-EAC677D789EE}"/>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52</a:t>
            </a:r>
          </a:p>
        </p:txBody>
      </p:sp>
      <p:sp>
        <p:nvSpPr>
          <p:cNvPr id="14" name="文本框 13">
            <a:extLst>
              <a:ext uri="{FF2B5EF4-FFF2-40B4-BE49-F238E27FC236}">
                <a16:creationId xmlns:a16="http://schemas.microsoft.com/office/drawing/2014/main" id="{9FE2BF64-04C4-407D-8851-4C4901536204}"/>
              </a:ext>
            </a:extLst>
          </p:cNvPr>
          <p:cNvSpPr txBox="1"/>
          <p:nvPr/>
        </p:nvSpPr>
        <p:spPr>
          <a:xfrm>
            <a:off x="390904" y="955923"/>
            <a:ext cx="8035400" cy="3231654"/>
          </a:xfrm>
          <a:prstGeom prst="rect">
            <a:avLst/>
          </a:prstGeom>
          <a:noFill/>
        </p:spPr>
        <p:txBody>
          <a:bodyPr wrap="square">
            <a:spAutoFit/>
          </a:bodyPr>
          <a:lstStyle/>
          <a:p>
            <a:pPr indent="312420" algn="just"/>
            <a:r>
              <a:rPr lang="zh-CN" altLang="en-US" b="1" kern="100" dirty="0">
                <a:effectLst/>
                <a:latin typeface="等线" panose="02010600030101010101" pitchFamily="2" charset="-122"/>
                <a:ea typeface="等线" panose="02010600030101010101" pitchFamily="2" charset="-122"/>
                <a:cs typeface="Times New Roman" panose="02020603050405020304" pitchFamily="18" charset="0"/>
              </a:rPr>
              <a:t>项目组长</a:t>
            </a:r>
            <a:r>
              <a:rPr lang="en-US" altLang="zh-CN" b="1"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b="1" kern="100" dirty="0">
                <a:effectLst/>
                <a:latin typeface="等线" panose="02010600030101010101" pitchFamily="2" charset="-122"/>
                <a:ea typeface="等线" panose="02010600030101010101" pitchFamily="2" charset="-122"/>
                <a:cs typeface="Times New Roman" panose="02020603050405020304" pitchFamily="18" charset="0"/>
              </a:rPr>
              <a:t>张丁元</a:t>
            </a:r>
            <a:endParaRPr lang="en-US" altLang="zh-CN"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312420" algn="just"/>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因为是第一次接触需求工程，所以很多东西是不清楚的，都是照着书上的模板一步步来，但是整个项目过程下来，还是会有很多顺序不对的事发生，比如没有优先级打分好就进行下一步操作等。还有就是很多工具的使用，比如</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project</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Axure RP</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400" kern="100" dirty="0" err="1">
                <a:effectLst/>
                <a:latin typeface="等线" panose="02010600030101010101" pitchFamily="2" charset="-122"/>
                <a:ea typeface="等线" panose="02010600030101010101" pitchFamily="2" charset="-122"/>
                <a:cs typeface="Times New Roman" panose="02020603050405020304" pitchFamily="18" charset="0"/>
              </a:rPr>
              <a:t>StartUML</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等工具，需要花不少的时间先进行学习使用，并不是那么简单上手。</a:t>
            </a:r>
          </a:p>
          <a:p>
            <a:pPr indent="312420" algn="just"/>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最后得出的经验有：</a:t>
            </a:r>
          </a:p>
          <a:p>
            <a:pPr indent="312420" algn="just"/>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、要按照需求工程的顺序一步步来，顺序出错了之后会导致很多东西需要返工。</a:t>
            </a:r>
          </a:p>
          <a:p>
            <a:pPr indent="312420" algn="just"/>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、团建还是非常有益的，可以加强组员之间的联系。</a:t>
            </a:r>
            <a:endParaRPr lang="en-US" altLang="zh-CN"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312420" algn="just"/>
            <a:r>
              <a:rPr lang="zh-CN" altLang="en-US" b="1" kern="100" dirty="0">
                <a:effectLst/>
                <a:latin typeface="等线" panose="02010600030101010101" pitchFamily="2" charset="-122"/>
                <a:ea typeface="等线" panose="02010600030101010101" pitchFamily="2" charset="-122"/>
                <a:cs typeface="Times New Roman" panose="02020603050405020304" pitchFamily="18" charset="0"/>
              </a:rPr>
              <a:t>项目成员</a:t>
            </a:r>
            <a:r>
              <a:rPr lang="en-US" altLang="zh-CN" b="1"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b="1" kern="100" dirty="0">
                <a:effectLst/>
                <a:latin typeface="等线" panose="02010600030101010101" pitchFamily="2" charset="-122"/>
                <a:ea typeface="等线" panose="02010600030101010101" pitchFamily="2" charset="-122"/>
                <a:cs typeface="Times New Roman" panose="02020603050405020304" pitchFamily="18" charset="0"/>
              </a:rPr>
              <a:t>张淇</a:t>
            </a:r>
            <a:endParaRPr lang="en-US" altLang="zh-CN"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最开始对团建不以为然，最后团建了才知道，团建的意义也是很大的，他能很大程度的激励组员，有一个积极良好的小组环境</a:t>
            </a:r>
            <a:endPar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2. </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当项目比较大的时候，画</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ER</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图，画概念模型等图的时候，真的很复杂。</a:t>
            </a:r>
            <a:endPar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3. </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管理工具和配置工具熟练使用了之后，对项目的帮助确实很大。</a:t>
            </a:r>
            <a:endPar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4. </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合理的分配工作，安排工作，规划工作对于项目的顺利推进特别有帮助</a:t>
            </a:r>
            <a:endPar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678391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390904" y="195486"/>
            <a:ext cx="3813810" cy="40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pPr>
            <a:r>
              <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rPr>
              <a:t>项目总结报告</a:t>
            </a:r>
            <a:r>
              <a:rPr lang="en-US" altLang="zh-CN" sz="2000" dirty="0">
                <a:ln w="6350">
                  <a:noFill/>
                </a:ln>
                <a:solidFill>
                  <a:schemeClr val="bg1">
                    <a:lumMod val="50000"/>
                  </a:schemeClr>
                </a:solidFill>
                <a:latin typeface="Impact" panose="020B0806030902050204" pitchFamily="34" charset="0"/>
                <a:ea typeface="微软雅黑" panose="020B0503020204020204" pitchFamily="34" charset="-122"/>
              </a:rPr>
              <a:t>---</a:t>
            </a:r>
            <a:r>
              <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rPr>
              <a:t>问题经验教训</a:t>
            </a: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Rectangle 39">
            <a:extLst>
              <a:ext uri="{FF2B5EF4-FFF2-40B4-BE49-F238E27FC236}">
                <a16:creationId xmlns:a16="http://schemas.microsoft.com/office/drawing/2014/main" id="{7AAEFE02-1A9E-4177-BCA1-EAC677D789EE}"/>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52</a:t>
            </a:r>
          </a:p>
        </p:txBody>
      </p:sp>
      <p:sp>
        <p:nvSpPr>
          <p:cNvPr id="14" name="文本框 13">
            <a:extLst>
              <a:ext uri="{FF2B5EF4-FFF2-40B4-BE49-F238E27FC236}">
                <a16:creationId xmlns:a16="http://schemas.microsoft.com/office/drawing/2014/main" id="{9FE2BF64-04C4-407D-8851-4C4901536204}"/>
              </a:ext>
            </a:extLst>
          </p:cNvPr>
          <p:cNvSpPr txBox="1"/>
          <p:nvPr/>
        </p:nvSpPr>
        <p:spPr>
          <a:xfrm>
            <a:off x="390904" y="955923"/>
            <a:ext cx="8035400" cy="4154984"/>
          </a:xfrm>
          <a:prstGeom prst="rect">
            <a:avLst/>
          </a:prstGeom>
          <a:noFill/>
        </p:spPr>
        <p:txBody>
          <a:bodyPr wrap="square">
            <a:spAutoFit/>
          </a:bodyPr>
          <a:lstStyle/>
          <a:p>
            <a:pPr indent="312420" algn="just"/>
            <a:r>
              <a:rPr lang="zh-CN" altLang="en-US" b="1" kern="100" dirty="0">
                <a:effectLst/>
                <a:latin typeface="等线" panose="02010600030101010101" pitchFamily="2" charset="-122"/>
                <a:ea typeface="等线" panose="02010600030101010101" pitchFamily="2" charset="-122"/>
                <a:cs typeface="Times New Roman" panose="02020603050405020304" pitchFamily="18" charset="0"/>
              </a:rPr>
              <a:t>项目成员</a:t>
            </a:r>
            <a:r>
              <a:rPr lang="en-US" altLang="zh-CN" b="1"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b="1" kern="100" dirty="0">
                <a:effectLst/>
                <a:latin typeface="等线" panose="02010600030101010101" pitchFamily="2" charset="-122"/>
                <a:ea typeface="等线" panose="02010600030101010101" pitchFamily="2" charset="-122"/>
                <a:cs typeface="Times New Roman" panose="02020603050405020304" pitchFamily="18" charset="0"/>
              </a:rPr>
              <a:t>童奕伟</a:t>
            </a:r>
            <a:endParaRPr lang="en-US" altLang="zh-CN"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0" algn="l"/>
            <a:r>
              <a:rPr lang="en-US" altLang="zh-CN" sz="1400" dirty="0">
                <a:effectLst/>
                <a:latin typeface="等线" panose="02010600030101010101" pitchFamily="2" charset="-122"/>
                <a:ea typeface="等线" panose="02010600030101010101" pitchFamily="2" charset="-122"/>
              </a:rPr>
              <a:t>     1</a:t>
            </a:r>
            <a:r>
              <a:rPr lang="zh-CN" altLang="en-US" sz="1400" dirty="0">
                <a:effectLst/>
                <a:latin typeface="等线" panose="02010600030101010101" pitchFamily="2" charset="-122"/>
                <a:ea typeface="等线" panose="02010600030101010101" pitchFamily="2" charset="-122"/>
              </a:rPr>
              <a:t>、 团队合作十分重要，要做好统筹管理，同时注意团队的内部感情；</a:t>
            </a:r>
            <a:endParaRPr lang="zh-CN" altLang="en-US" sz="1400" dirty="0">
              <a:effectLst/>
            </a:endParaRPr>
          </a:p>
          <a:p>
            <a:pPr indent="0" algn="l"/>
            <a:r>
              <a:rPr lang="en-US" altLang="zh-CN" sz="1400" dirty="0">
                <a:effectLst/>
                <a:latin typeface="等线" panose="02010600030101010101" pitchFamily="2" charset="-122"/>
                <a:ea typeface="等线" panose="02010600030101010101" pitchFamily="2" charset="-122"/>
              </a:rPr>
              <a:t>     2</a:t>
            </a:r>
            <a:r>
              <a:rPr lang="zh-CN" altLang="en-US" sz="1400" dirty="0">
                <a:effectLst/>
                <a:latin typeface="等线" panose="02010600030101010101" pitchFamily="2" charset="-122"/>
                <a:ea typeface="等线" panose="02010600030101010101" pitchFamily="2" charset="-122"/>
              </a:rPr>
              <a:t>、学习还是得要先有一个整体的大概了解再细分，不然自下而上的学习很有可能因为顺序错误导致要重新费很大功夫补救；</a:t>
            </a:r>
            <a:endParaRPr lang="zh-CN" altLang="en-US" sz="1400" dirty="0">
              <a:effectLst/>
            </a:endParaRPr>
          </a:p>
          <a:p>
            <a:pPr indent="0" algn="l"/>
            <a:r>
              <a:rPr lang="en-US" altLang="zh-CN" sz="1400" dirty="0">
                <a:effectLst/>
                <a:latin typeface="等线" panose="02010600030101010101" pitchFamily="2" charset="-122"/>
                <a:ea typeface="等线" panose="02010600030101010101" pitchFamily="2" charset="-122"/>
              </a:rPr>
              <a:t>     3</a:t>
            </a:r>
            <a:r>
              <a:rPr lang="zh-CN" altLang="en-US" sz="1400" dirty="0">
                <a:effectLst/>
                <a:latin typeface="等线" panose="02010600030101010101" pitchFamily="2" charset="-122"/>
                <a:ea typeface="等线" panose="02010600030101010101" pitchFamily="2" charset="-122"/>
              </a:rPr>
              <a:t>、一般的事件都会有输入输出，可以借此来复查是否有漏文档等；</a:t>
            </a:r>
            <a:endParaRPr lang="en-US" altLang="zh-CN" sz="1400" dirty="0"/>
          </a:p>
          <a:p>
            <a:pPr indent="0" algn="l"/>
            <a:r>
              <a:rPr lang="en-US" altLang="zh-CN" sz="1400" dirty="0">
                <a:effectLst/>
                <a:latin typeface="等线" panose="02010600030101010101" pitchFamily="2" charset="-122"/>
                <a:ea typeface="等线" panose="02010600030101010101" pitchFamily="2" charset="-122"/>
              </a:rPr>
              <a:t>     4</a:t>
            </a:r>
            <a:r>
              <a:rPr lang="zh-CN" altLang="en-US" sz="1400" dirty="0">
                <a:effectLst/>
                <a:latin typeface="等线" panose="02010600030101010101" pitchFamily="2" charset="-122"/>
                <a:ea typeface="等线" panose="02010600030101010101" pitchFamily="2" charset="-122"/>
              </a:rPr>
              <a:t>、文档的质量好坏首先取决于文档的基础规格。</a:t>
            </a:r>
            <a:endParaRPr lang="en-US" altLang="zh-CN"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312420" algn="just"/>
            <a:r>
              <a:rPr lang="zh-CN" altLang="en-US" b="1" kern="100" dirty="0">
                <a:effectLst/>
                <a:latin typeface="等线" panose="02010600030101010101" pitchFamily="2" charset="-122"/>
                <a:ea typeface="等线" panose="02010600030101010101" pitchFamily="2" charset="-122"/>
                <a:cs typeface="Times New Roman" panose="02020603050405020304" pitchFamily="18" charset="0"/>
              </a:rPr>
              <a:t>项目成员</a:t>
            </a:r>
            <a:r>
              <a:rPr lang="en-US" altLang="zh-CN" b="1"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b="1" kern="100" dirty="0">
                <a:effectLst/>
                <a:latin typeface="等线" panose="02010600030101010101" pitchFamily="2" charset="-122"/>
                <a:ea typeface="等线" panose="02010600030101010101" pitchFamily="2" charset="-122"/>
                <a:cs typeface="Times New Roman" panose="02020603050405020304" pitchFamily="18" charset="0"/>
              </a:rPr>
              <a:t>郑森瑞</a:t>
            </a:r>
            <a:endParaRPr lang="en-US" altLang="zh-CN" b="1" kern="100" dirty="0">
              <a:latin typeface="等线" panose="02010600030101010101" pitchFamily="2" charset="-122"/>
              <a:ea typeface="等线" panose="02010600030101010101" pitchFamily="2" charset="-122"/>
              <a:cs typeface="Times New Roman" panose="02020603050405020304" pitchFamily="18" charset="0"/>
            </a:endParaRPr>
          </a:p>
          <a:p>
            <a:pPr indent="312420" algn="just"/>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、百度搜索不一定能找到自己想要的问题答案，有很多东西看书会更加清晰明了</a:t>
            </a:r>
            <a:endPar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12420" algn="just"/>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、与用户的交流十分重要，任何一点理解差错，都可能会使许多的工作努力付之东流</a:t>
            </a:r>
            <a:endPar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12420" algn="just"/>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、在熟练使用相关的管理工具、配置工具等工具后能够有效的提高项目效率</a:t>
            </a:r>
            <a:endPar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12420" algn="just"/>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、在团队合作中可能会出现矛盾等各种问题，这种时候团建很就很有必要，默契的团队能够使合作更加有效舒适</a:t>
            </a:r>
            <a:endPar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12420" algn="just"/>
            <a:r>
              <a:rPr lang="zh-CN" altLang="en-US" b="1" kern="100" dirty="0">
                <a:effectLst/>
                <a:latin typeface="等线" panose="02010600030101010101" pitchFamily="2" charset="-122"/>
                <a:ea typeface="等线" panose="02010600030101010101" pitchFamily="2" charset="-122"/>
                <a:cs typeface="Times New Roman" panose="02020603050405020304" pitchFamily="18" charset="0"/>
              </a:rPr>
              <a:t>项目成员</a:t>
            </a:r>
            <a:r>
              <a:rPr lang="en-US" altLang="zh-CN" b="1"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王泰吉</a:t>
            </a:r>
            <a:endParaRPr lang="en-US" altLang="zh-CN" b="1"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      1.</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合理完善的项目计划对于整个项目的推进有非常大的助力，一定程度上决定了项目的总体效率，只有在一开始就高屋建瓴地指定每一步，按照每一个里程碑完成，才能做到对效率和质量的双重保障</a:t>
            </a:r>
            <a:endPar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      2. </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项目成员之间的联系程度也决定着项目的效率，明确的分工，完善的责任制度同样也是项目健康运行的必要条件</a:t>
            </a:r>
            <a:endPar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      3. </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完成计划不拖沓，只有始终保持着效率，避免最后期限才去完成一堆挤压的任务</a:t>
            </a:r>
            <a:endPar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835217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390904" y="195486"/>
            <a:ext cx="3813810" cy="40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pPr>
            <a:r>
              <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rPr>
              <a:t>项目总结报告</a:t>
            </a: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Rectangle 39">
            <a:extLst>
              <a:ext uri="{FF2B5EF4-FFF2-40B4-BE49-F238E27FC236}">
                <a16:creationId xmlns:a16="http://schemas.microsoft.com/office/drawing/2014/main" id="{7AAEFE02-1A9E-4177-BCA1-EAC677D789EE}"/>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53</a:t>
            </a:r>
          </a:p>
        </p:txBody>
      </p:sp>
      <p:sp>
        <p:nvSpPr>
          <p:cNvPr id="13" name="文本框 12">
            <a:extLst>
              <a:ext uri="{FF2B5EF4-FFF2-40B4-BE49-F238E27FC236}">
                <a16:creationId xmlns:a16="http://schemas.microsoft.com/office/drawing/2014/main" id="{C2783D79-BC4C-42A8-B25A-E22F4CDBD168}"/>
              </a:ext>
            </a:extLst>
          </p:cNvPr>
          <p:cNvSpPr txBox="1"/>
          <p:nvPr/>
        </p:nvSpPr>
        <p:spPr>
          <a:xfrm>
            <a:off x="467544" y="1059584"/>
            <a:ext cx="7596336" cy="3200876"/>
          </a:xfrm>
          <a:prstGeom prst="rect">
            <a:avLst/>
          </a:prstGeom>
          <a:noFill/>
        </p:spPr>
        <p:txBody>
          <a:bodyPr wrap="square">
            <a:spAutoFit/>
          </a:bodyPr>
          <a:lstStyle/>
          <a:p>
            <a:pPr algn="just"/>
            <a:r>
              <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rPr>
              <a:t>对组员的评价：</a:t>
            </a:r>
          </a:p>
          <a:p>
            <a:pPr indent="312420" algn="just"/>
            <a:r>
              <a:rPr lang="zh-CN" altLang="zh-CN" sz="1400" b="1" kern="100" dirty="0">
                <a:effectLst/>
                <a:latin typeface="等线" panose="02010600030101010101" pitchFamily="2" charset="-122"/>
                <a:ea typeface="等线" panose="02010600030101010101" pitchFamily="2" charset="-122"/>
                <a:cs typeface="Times New Roman" panose="02020603050405020304" pitchFamily="18" charset="0"/>
              </a:rPr>
              <a:t>童奕伟：</a:t>
            </a:r>
          </a:p>
          <a:p>
            <a:pPr indent="312420" algn="just"/>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童奕伟同学主要负责文档的编写与整合，小组中的文档整合都经过他手，所以他也是小组内的核心之一，虽然他总是需要提醒才能去完成任务，甚至提醒也没有什么实际性效果，但是他总能在</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deadline</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之前把任务完成好。最主要的还是需求规格说明书的编写，可以说是全权由他一人负责整合其他组员写好的内容。并且，他还是小组的会议纪要编写员。作为文档编写员，童奕伟同学完成的非常出色。同时，他与组长一起，给其他组员进行任务分配，与组长或是小组成员进行进一步的沟通与交流，确保能够满足课程要求的目标。 </a:t>
            </a:r>
          </a:p>
          <a:p>
            <a:pPr indent="312420" algn="just"/>
            <a:r>
              <a:rPr lang="zh-CN" altLang="zh-CN" sz="1400" b="1" kern="100" dirty="0">
                <a:effectLst/>
                <a:latin typeface="等线" panose="02010600030101010101" pitchFamily="2" charset="-122"/>
                <a:ea typeface="等线" panose="02010600030101010101" pitchFamily="2" charset="-122"/>
                <a:cs typeface="Times New Roman" panose="02020603050405020304" pitchFamily="18" charset="0"/>
              </a:rPr>
              <a:t>张淇：</a:t>
            </a:r>
          </a:p>
          <a:p>
            <a:pPr indent="312420" algn="just"/>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张淇同学在这学期的项目中，在需求获取与分析阶段，主要负责了数据字典的编写以及视图与范围文档的编写，同时还负责去看周一上完课之后的回放，提取其中有用的内容分享给组员，同时在需求变更阶段，与另两名组员一起，在组长的安排下进行</a:t>
            </a:r>
            <a:r>
              <a:rPr lang="en-US" altLang="zh-CN" sz="1400" kern="100" dirty="0" err="1">
                <a:effectLst/>
                <a:latin typeface="等线" panose="02010600030101010101" pitchFamily="2" charset="-122"/>
                <a:ea typeface="等线" panose="02010600030101010101" pitchFamily="2" charset="-122"/>
                <a:cs typeface="Times New Roman" panose="02020603050405020304" pitchFamily="18" charset="0"/>
              </a:rPr>
              <a:t>okit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的需求录入，很好的完成了需求录入的任务，但是张淇同学的积极性不高，经常需要人提醒才能完成自己的任务，虽然偶尔会差强人意，但总体上还可以。</a:t>
            </a:r>
          </a:p>
        </p:txBody>
      </p:sp>
    </p:spTree>
    <p:extLst>
      <p:ext uri="{BB962C8B-B14F-4D97-AF65-F5344CB8AC3E}">
        <p14:creationId xmlns:p14="http://schemas.microsoft.com/office/powerpoint/2010/main" val="5901240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390904" y="195486"/>
            <a:ext cx="3813810" cy="40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pPr>
            <a:r>
              <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rPr>
              <a:t>项目总结报告</a:t>
            </a: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Rectangle 39">
            <a:extLst>
              <a:ext uri="{FF2B5EF4-FFF2-40B4-BE49-F238E27FC236}">
                <a16:creationId xmlns:a16="http://schemas.microsoft.com/office/drawing/2014/main" id="{7AAEFE02-1A9E-4177-BCA1-EAC677D789EE}"/>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53</a:t>
            </a:r>
          </a:p>
        </p:txBody>
      </p:sp>
      <p:sp>
        <p:nvSpPr>
          <p:cNvPr id="11" name="文本框 10">
            <a:extLst>
              <a:ext uri="{FF2B5EF4-FFF2-40B4-BE49-F238E27FC236}">
                <a16:creationId xmlns:a16="http://schemas.microsoft.com/office/drawing/2014/main" id="{79D85EC8-60D8-44DC-8CB5-E1E8814A7425}"/>
              </a:ext>
            </a:extLst>
          </p:cNvPr>
          <p:cNvSpPr txBox="1"/>
          <p:nvPr/>
        </p:nvSpPr>
        <p:spPr>
          <a:xfrm>
            <a:off x="467544" y="1311610"/>
            <a:ext cx="8064896" cy="2462213"/>
          </a:xfrm>
          <a:prstGeom prst="rect">
            <a:avLst/>
          </a:prstGeom>
          <a:noFill/>
        </p:spPr>
        <p:txBody>
          <a:bodyPr wrap="square">
            <a:spAutoFit/>
          </a:bodyPr>
          <a:lstStyle/>
          <a:p>
            <a:pPr indent="312420" algn="just"/>
            <a:r>
              <a:rPr lang="zh-CN" altLang="zh-CN" sz="1400" b="1" kern="100" dirty="0">
                <a:effectLst/>
                <a:latin typeface="等线" panose="02010600030101010101" pitchFamily="2" charset="-122"/>
                <a:ea typeface="等线" panose="02010600030101010101" pitchFamily="2" charset="-122"/>
                <a:cs typeface="Times New Roman" panose="02020603050405020304" pitchFamily="18" charset="0"/>
              </a:rPr>
              <a:t>郑森瑞：</a:t>
            </a:r>
          </a:p>
          <a:p>
            <a:pPr indent="312420" algn="just"/>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郑森瑞同学在项目开始阶段，全权负责完成了项目章程这一块，后面在需求阶段，一开始与组长一起负责界面原型，但是后面因为做的效果并不是很好，而且与组长达不成一致，所以最后还是由组长一人负责界面原型，后面负责用例描述需求模板的编写，完成好每一个大部分需求的用例描述，但是其实文档的内容部分完成的并不是很理想，做完还需要返工，在需求变更阶段，与组长对接，负责完成</a:t>
            </a:r>
            <a:r>
              <a:rPr lang="en-US" altLang="zh-CN" sz="1400" kern="100" dirty="0" err="1">
                <a:effectLst/>
                <a:latin typeface="等线" panose="02010600030101010101" pitchFamily="2" charset="-122"/>
                <a:ea typeface="等线" panose="02010600030101010101" pitchFamily="2" charset="-122"/>
                <a:cs typeface="Times New Roman" panose="02020603050405020304" pitchFamily="18" charset="0"/>
              </a:rPr>
              <a:t>okit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的需求录入，并把组长提醒的告知其他两位组员，所以总体来说，郑森瑞同学还有待提升。</a:t>
            </a:r>
          </a:p>
          <a:p>
            <a:pPr indent="312420" algn="just"/>
            <a:r>
              <a:rPr lang="zh-CN" altLang="zh-CN" sz="1400" b="1" kern="100" dirty="0">
                <a:effectLst/>
                <a:latin typeface="等线" panose="02010600030101010101" pitchFamily="2" charset="-122"/>
                <a:ea typeface="等线" panose="02010600030101010101" pitchFamily="2" charset="-122"/>
                <a:cs typeface="Times New Roman" panose="02020603050405020304" pitchFamily="18" charset="0"/>
              </a:rPr>
              <a:t>王泰吉：</a:t>
            </a:r>
            <a:endParaRPr lang="en-US" altLang="zh-CN" sz="1400"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312420" algn="just"/>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王泰吉同学在项目的整个阶段中主要负责了项目可行性分析，数据字典、数据流图等文档的编写，后面几次的</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UML</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翻转课堂的</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ppt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都是由王泰吉同学编写的，虽然</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ppt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的排版不是很理想，但是内容还是很充实的。很多任务虽然最终还是完成了，但是效率不是很高，在需求变更阶段，与另外两门组员一起进行</a:t>
            </a:r>
            <a:r>
              <a:rPr lang="en-US" altLang="zh-CN" sz="1400" kern="100" dirty="0" err="1">
                <a:effectLst/>
                <a:latin typeface="等线" panose="02010600030101010101" pitchFamily="2" charset="-122"/>
                <a:ea typeface="等线" panose="02010600030101010101" pitchFamily="2" charset="-122"/>
                <a:cs typeface="Times New Roman" panose="02020603050405020304" pitchFamily="18" charset="0"/>
              </a:rPr>
              <a:t>okit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的需求导入。</a:t>
            </a:r>
          </a:p>
        </p:txBody>
      </p:sp>
    </p:spTree>
    <p:extLst>
      <p:ext uri="{BB962C8B-B14F-4D97-AF65-F5344CB8AC3E}">
        <p14:creationId xmlns:p14="http://schemas.microsoft.com/office/powerpoint/2010/main" val="23134922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390904" y="195486"/>
            <a:ext cx="3813810" cy="40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pPr>
            <a:r>
              <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rPr>
              <a:t>项目总结报告</a:t>
            </a: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Rectangle 39">
            <a:extLst>
              <a:ext uri="{FF2B5EF4-FFF2-40B4-BE49-F238E27FC236}">
                <a16:creationId xmlns:a16="http://schemas.microsoft.com/office/drawing/2014/main" id="{7AAEFE02-1A9E-4177-BCA1-EAC677D789EE}"/>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53</a:t>
            </a:r>
          </a:p>
        </p:txBody>
      </p:sp>
      <p:sp>
        <p:nvSpPr>
          <p:cNvPr id="11" name="文本框 10">
            <a:extLst>
              <a:ext uri="{FF2B5EF4-FFF2-40B4-BE49-F238E27FC236}">
                <a16:creationId xmlns:a16="http://schemas.microsoft.com/office/drawing/2014/main" id="{79D85EC8-60D8-44DC-8CB5-E1E8814A7425}"/>
              </a:ext>
            </a:extLst>
          </p:cNvPr>
          <p:cNvSpPr txBox="1"/>
          <p:nvPr/>
        </p:nvSpPr>
        <p:spPr>
          <a:xfrm>
            <a:off x="467544" y="1311610"/>
            <a:ext cx="8064896" cy="2462213"/>
          </a:xfrm>
          <a:prstGeom prst="rect">
            <a:avLst/>
          </a:prstGeom>
          <a:noFill/>
        </p:spPr>
        <p:txBody>
          <a:bodyPr wrap="square">
            <a:spAutoFit/>
          </a:bodyPr>
          <a:lstStyle/>
          <a:p>
            <a:pPr indent="312420" algn="just"/>
            <a:r>
              <a:rPr lang="zh-CN" altLang="zh-CN" sz="1400" b="1" kern="100" dirty="0">
                <a:effectLst/>
                <a:latin typeface="等线" panose="02010600030101010101" pitchFamily="2" charset="-122"/>
                <a:ea typeface="等线" panose="02010600030101010101" pitchFamily="2" charset="-122"/>
                <a:cs typeface="Times New Roman" panose="02020603050405020304" pitchFamily="18" charset="0"/>
              </a:rPr>
              <a:t>郑森瑞：</a:t>
            </a:r>
          </a:p>
          <a:p>
            <a:pPr indent="312420" algn="just"/>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郑森瑞同学在项目开始阶段，全权负责完成了项目章程这一块，后面在需求阶段，一开始与组长一起负责界面原型，但是后面因为做的效果并不是很好，而且与组长达不成一致，所以最后还是由组长一人负责界面原型，后面负责用例描述需求模板的编写，完成好每一个大部分需求的用例描述，但是其实文档的内容部分完成的并不是很理想，做完还需要返工，在需求变更阶段，与组长对接，负责完成</a:t>
            </a:r>
            <a:r>
              <a:rPr lang="en-US" altLang="zh-CN" sz="1400" kern="100" dirty="0" err="1">
                <a:effectLst/>
                <a:latin typeface="等线" panose="02010600030101010101" pitchFamily="2" charset="-122"/>
                <a:ea typeface="等线" panose="02010600030101010101" pitchFamily="2" charset="-122"/>
                <a:cs typeface="Times New Roman" panose="02020603050405020304" pitchFamily="18" charset="0"/>
              </a:rPr>
              <a:t>okit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的需求录入，并把组长提醒的告知其他两位组员，所以总体来说，郑森瑞同学还有待提升。</a:t>
            </a:r>
          </a:p>
          <a:p>
            <a:pPr indent="312420" algn="just"/>
            <a:r>
              <a:rPr lang="zh-CN" altLang="zh-CN" sz="1400" b="1" kern="100" dirty="0">
                <a:effectLst/>
                <a:latin typeface="等线" panose="02010600030101010101" pitchFamily="2" charset="-122"/>
                <a:ea typeface="等线" panose="02010600030101010101" pitchFamily="2" charset="-122"/>
                <a:cs typeface="Times New Roman" panose="02020603050405020304" pitchFamily="18" charset="0"/>
              </a:rPr>
              <a:t>王泰吉：</a:t>
            </a:r>
            <a:endParaRPr lang="en-US" altLang="zh-CN" sz="1400"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312420" algn="just"/>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王泰吉同学在项目的整个阶段中主要负责了项目可行性分析，数据字典、数据流图等文档的编写，后面几次的</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UML</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翻转课堂的</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ppt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都是由王泰吉同学编写的，虽然</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ppt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的排版不是很理想，但是内容还是很充实的。很多任务虽然最终还是完成了，但是效率不是很高，在需求变更阶段，与另外两门组员一起进行</a:t>
            </a:r>
            <a:r>
              <a:rPr lang="en-US" altLang="zh-CN" sz="1400" kern="100" dirty="0" err="1">
                <a:effectLst/>
                <a:latin typeface="等线" panose="02010600030101010101" pitchFamily="2" charset="-122"/>
                <a:ea typeface="等线" panose="02010600030101010101" pitchFamily="2" charset="-122"/>
                <a:cs typeface="Times New Roman" panose="02020603050405020304" pitchFamily="18" charset="0"/>
              </a:rPr>
              <a:t>okit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的需求导入。</a:t>
            </a:r>
          </a:p>
        </p:txBody>
      </p:sp>
    </p:spTree>
    <p:extLst>
      <p:ext uri="{BB962C8B-B14F-4D97-AF65-F5344CB8AC3E}">
        <p14:creationId xmlns:p14="http://schemas.microsoft.com/office/powerpoint/2010/main" val="1210960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390904" y="195486"/>
            <a:ext cx="3813810" cy="40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pPr>
            <a:r>
              <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rPr>
              <a:t>项目总结报告</a:t>
            </a: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Rectangle 39">
            <a:extLst>
              <a:ext uri="{FF2B5EF4-FFF2-40B4-BE49-F238E27FC236}">
                <a16:creationId xmlns:a16="http://schemas.microsoft.com/office/drawing/2014/main" id="{7AAEFE02-1A9E-4177-BCA1-EAC677D789EE}"/>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53</a:t>
            </a:r>
          </a:p>
        </p:txBody>
      </p:sp>
      <p:sp>
        <p:nvSpPr>
          <p:cNvPr id="2" name="文本框 1">
            <a:extLst>
              <a:ext uri="{FF2B5EF4-FFF2-40B4-BE49-F238E27FC236}">
                <a16:creationId xmlns:a16="http://schemas.microsoft.com/office/drawing/2014/main" id="{E908101C-63E8-4B6C-BD4C-6B163B180A1D}"/>
              </a:ext>
            </a:extLst>
          </p:cNvPr>
          <p:cNvSpPr txBox="1"/>
          <p:nvPr/>
        </p:nvSpPr>
        <p:spPr>
          <a:xfrm>
            <a:off x="2123728" y="231561"/>
            <a:ext cx="1440160" cy="369332"/>
          </a:xfrm>
          <a:prstGeom prst="rect">
            <a:avLst/>
          </a:prstGeom>
          <a:noFill/>
        </p:spPr>
        <p:txBody>
          <a:bodyPr wrap="square" rtlCol="0">
            <a:spAutoFit/>
          </a:bodyPr>
          <a:lstStyle/>
          <a:p>
            <a:r>
              <a:rPr lang="zh-CN" altLang="en-US" dirty="0"/>
              <a:t>绩效打分</a:t>
            </a:r>
          </a:p>
        </p:txBody>
      </p:sp>
      <p:graphicFrame>
        <p:nvGraphicFramePr>
          <p:cNvPr id="6" name="表格 6">
            <a:extLst>
              <a:ext uri="{FF2B5EF4-FFF2-40B4-BE49-F238E27FC236}">
                <a16:creationId xmlns:a16="http://schemas.microsoft.com/office/drawing/2014/main" id="{129B3067-B692-415B-A922-A77B42407D98}"/>
              </a:ext>
            </a:extLst>
          </p:cNvPr>
          <p:cNvGraphicFramePr>
            <a:graphicFrameLocks noGrp="1"/>
          </p:cNvGraphicFramePr>
          <p:nvPr>
            <p:extLst>
              <p:ext uri="{D42A27DB-BD31-4B8C-83A1-F6EECF244321}">
                <p14:modId xmlns:p14="http://schemas.microsoft.com/office/powerpoint/2010/main" val="3371419468"/>
              </p:ext>
            </p:extLst>
          </p:nvPr>
        </p:nvGraphicFramePr>
        <p:xfrm>
          <a:off x="1835696" y="609705"/>
          <a:ext cx="6380912" cy="4144095"/>
        </p:xfrm>
        <a:graphic>
          <a:graphicData uri="http://schemas.openxmlformats.org/drawingml/2006/table">
            <a:tbl>
              <a:tblPr firstRow="1" bandRow="1">
                <a:tableStyleId>{5C22544A-7EE6-4342-B048-85BDC9FD1C3A}</a:tableStyleId>
              </a:tblPr>
              <a:tblGrid>
                <a:gridCol w="797614">
                  <a:extLst>
                    <a:ext uri="{9D8B030D-6E8A-4147-A177-3AD203B41FA5}">
                      <a16:colId xmlns:a16="http://schemas.microsoft.com/office/drawing/2014/main" val="3961875525"/>
                    </a:ext>
                  </a:extLst>
                </a:gridCol>
                <a:gridCol w="797614">
                  <a:extLst>
                    <a:ext uri="{9D8B030D-6E8A-4147-A177-3AD203B41FA5}">
                      <a16:colId xmlns:a16="http://schemas.microsoft.com/office/drawing/2014/main" val="1151070895"/>
                    </a:ext>
                  </a:extLst>
                </a:gridCol>
                <a:gridCol w="797614">
                  <a:extLst>
                    <a:ext uri="{9D8B030D-6E8A-4147-A177-3AD203B41FA5}">
                      <a16:colId xmlns:a16="http://schemas.microsoft.com/office/drawing/2014/main" val="1796717368"/>
                    </a:ext>
                  </a:extLst>
                </a:gridCol>
                <a:gridCol w="797614">
                  <a:extLst>
                    <a:ext uri="{9D8B030D-6E8A-4147-A177-3AD203B41FA5}">
                      <a16:colId xmlns:a16="http://schemas.microsoft.com/office/drawing/2014/main" val="2852071516"/>
                    </a:ext>
                  </a:extLst>
                </a:gridCol>
                <a:gridCol w="797614">
                  <a:extLst>
                    <a:ext uri="{9D8B030D-6E8A-4147-A177-3AD203B41FA5}">
                      <a16:colId xmlns:a16="http://schemas.microsoft.com/office/drawing/2014/main" val="1341347804"/>
                    </a:ext>
                  </a:extLst>
                </a:gridCol>
                <a:gridCol w="797614">
                  <a:extLst>
                    <a:ext uri="{9D8B030D-6E8A-4147-A177-3AD203B41FA5}">
                      <a16:colId xmlns:a16="http://schemas.microsoft.com/office/drawing/2014/main" val="651994725"/>
                    </a:ext>
                  </a:extLst>
                </a:gridCol>
                <a:gridCol w="797614">
                  <a:extLst>
                    <a:ext uri="{9D8B030D-6E8A-4147-A177-3AD203B41FA5}">
                      <a16:colId xmlns:a16="http://schemas.microsoft.com/office/drawing/2014/main" val="2610626924"/>
                    </a:ext>
                  </a:extLst>
                </a:gridCol>
                <a:gridCol w="797614">
                  <a:extLst>
                    <a:ext uri="{9D8B030D-6E8A-4147-A177-3AD203B41FA5}">
                      <a16:colId xmlns:a16="http://schemas.microsoft.com/office/drawing/2014/main" val="341873308"/>
                    </a:ext>
                  </a:extLst>
                </a:gridCol>
              </a:tblGrid>
              <a:tr h="384830">
                <a:tc>
                  <a:txBody>
                    <a:bodyPr/>
                    <a:lstStyle/>
                    <a:p>
                      <a:r>
                        <a:rPr lang="zh-CN" altLang="en-US" sz="1600" dirty="0"/>
                        <a:t>人员</a:t>
                      </a:r>
                    </a:p>
                  </a:txBody>
                  <a:tcPr/>
                </a:tc>
                <a:tc>
                  <a:txBody>
                    <a:bodyPr/>
                    <a:lstStyle/>
                    <a:p>
                      <a:r>
                        <a:rPr lang="zh-CN" altLang="en-US" sz="1600" dirty="0"/>
                        <a:t>职位</a:t>
                      </a:r>
                    </a:p>
                  </a:txBody>
                  <a:tcPr/>
                </a:tc>
                <a:tc>
                  <a:txBody>
                    <a:bodyPr/>
                    <a:lstStyle/>
                    <a:p>
                      <a:r>
                        <a:rPr lang="zh-CN" altLang="en-US" sz="1600" dirty="0"/>
                        <a:t>项目计划</a:t>
                      </a:r>
                    </a:p>
                  </a:txBody>
                  <a:tcPr/>
                </a:tc>
                <a:tc>
                  <a:txBody>
                    <a:bodyPr/>
                    <a:lstStyle/>
                    <a:p>
                      <a:r>
                        <a:rPr lang="zh-CN" altLang="en-US" sz="1600" dirty="0"/>
                        <a:t>需求规格说明书</a:t>
                      </a:r>
                    </a:p>
                  </a:txBody>
                  <a:tcPr/>
                </a:tc>
                <a:tc>
                  <a:txBody>
                    <a:bodyPr/>
                    <a:lstStyle/>
                    <a:p>
                      <a:r>
                        <a:rPr lang="zh-CN" altLang="en-US" sz="1600" dirty="0"/>
                        <a:t>需求变更</a:t>
                      </a:r>
                    </a:p>
                  </a:txBody>
                  <a:tcPr/>
                </a:tc>
                <a:tc>
                  <a:txBody>
                    <a:bodyPr/>
                    <a:lstStyle/>
                    <a:p>
                      <a:r>
                        <a:rPr lang="en-US" altLang="zh-CN" sz="1600" dirty="0"/>
                        <a:t>UML</a:t>
                      </a:r>
                      <a:r>
                        <a:rPr lang="zh-CN" altLang="en-US" sz="1600" dirty="0"/>
                        <a:t>翻转课堂</a:t>
                      </a:r>
                    </a:p>
                  </a:txBody>
                  <a:tcPr/>
                </a:tc>
                <a:tc>
                  <a:txBody>
                    <a:bodyPr/>
                    <a:lstStyle/>
                    <a:p>
                      <a:r>
                        <a:rPr lang="zh-CN" altLang="en-US" sz="1600" dirty="0"/>
                        <a:t>组长评价</a:t>
                      </a:r>
                    </a:p>
                  </a:txBody>
                  <a:tcPr/>
                </a:tc>
                <a:tc>
                  <a:txBody>
                    <a:bodyPr/>
                    <a:lstStyle/>
                    <a:p>
                      <a:r>
                        <a:rPr lang="zh-CN" altLang="en-US" sz="1600" dirty="0"/>
                        <a:t>最终评分</a:t>
                      </a:r>
                    </a:p>
                  </a:txBody>
                  <a:tcPr/>
                </a:tc>
                <a:extLst>
                  <a:ext uri="{0D108BD9-81ED-4DB2-BD59-A6C34878D82A}">
                    <a16:rowId xmlns:a16="http://schemas.microsoft.com/office/drawing/2014/main" val="1351300870"/>
                  </a:ext>
                </a:extLst>
              </a:tr>
              <a:tr h="664227">
                <a:tc>
                  <a:txBody>
                    <a:bodyPr/>
                    <a:lstStyle/>
                    <a:p>
                      <a:r>
                        <a:rPr lang="zh-CN" altLang="en-US" sz="1600" dirty="0"/>
                        <a:t>张丁元</a:t>
                      </a:r>
                    </a:p>
                  </a:txBody>
                  <a:tcPr/>
                </a:tc>
                <a:tc>
                  <a:txBody>
                    <a:bodyPr/>
                    <a:lstStyle/>
                    <a:p>
                      <a:r>
                        <a:rPr lang="zh-CN" altLang="en-US" sz="1600" dirty="0"/>
                        <a:t>项目经理</a:t>
                      </a:r>
                    </a:p>
                  </a:txBody>
                  <a:tcPr/>
                </a:tc>
                <a:tc>
                  <a:txBody>
                    <a:bodyPr/>
                    <a:lstStyle/>
                    <a:p>
                      <a:r>
                        <a:rPr lang="en-US" altLang="zh-CN" sz="1600" b="0" dirty="0">
                          <a:latin typeface="+mn-ea"/>
                          <a:ea typeface="+mn-ea"/>
                        </a:rPr>
                        <a:t>94.8</a:t>
                      </a:r>
                      <a:endParaRPr lang="zh-CN" altLang="en-US" sz="1600" b="0" dirty="0">
                        <a:latin typeface="+mn-ea"/>
                        <a:ea typeface="+mn-ea"/>
                      </a:endParaRPr>
                    </a:p>
                  </a:txBody>
                  <a:tcPr/>
                </a:tc>
                <a:tc>
                  <a:txBody>
                    <a:bodyPr/>
                    <a:lstStyle/>
                    <a:p>
                      <a:pPr algn="l">
                        <a:buNone/>
                      </a:pPr>
                      <a:r>
                        <a:rPr lang="en-US" altLang="en-US" sz="1600" b="0" dirty="0">
                          <a:solidFill>
                            <a:srgbClr val="000000"/>
                          </a:solidFill>
                          <a:latin typeface="+mn-ea"/>
                          <a:ea typeface="+mn-ea"/>
                          <a:cs typeface="Arial" panose="020B0604020202020204" pitchFamily="34" charset="0"/>
                        </a:rPr>
                        <a:t>94.8</a:t>
                      </a:r>
                    </a:p>
                  </a:txBody>
                  <a:tcPr/>
                </a:tc>
                <a:tc>
                  <a:txBody>
                    <a:bodyPr/>
                    <a:lstStyle/>
                    <a:p>
                      <a:r>
                        <a:rPr lang="en-US" altLang="zh-CN" sz="1600" b="0" dirty="0">
                          <a:latin typeface="+mn-ea"/>
                          <a:ea typeface="+mn-ea"/>
                        </a:rPr>
                        <a:t>97.2</a:t>
                      </a:r>
                      <a:endParaRPr lang="zh-CN" altLang="en-US" sz="1600" b="0" dirty="0">
                        <a:latin typeface="+mn-ea"/>
                        <a:ea typeface="+mn-ea"/>
                      </a:endParaRPr>
                    </a:p>
                  </a:txBody>
                  <a:tcPr/>
                </a:tc>
                <a:tc>
                  <a:txBody>
                    <a:bodyPr/>
                    <a:lstStyle/>
                    <a:p>
                      <a:pPr algn="l">
                        <a:buNone/>
                      </a:pPr>
                      <a:r>
                        <a:rPr lang="en-US" altLang="en-US" sz="1600" b="0" dirty="0">
                          <a:solidFill>
                            <a:srgbClr val="000000"/>
                          </a:solidFill>
                          <a:latin typeface="+mn-ea"/>
                          <a:ea typeface="+mn-ea"/>
                        </a:rPr>
                        <a:t>95.8</a:t>
                      </a:r>
                      <a:endParaRPr lang="en-US" altLang="en-US" sz="1600" b="0" dirty="0">
                        <a:solidFill>
                          <a:srgbClr val="000000"/>
                        </a:solidFill>
                        <a:latin typeface="+mn-ea"/>
                        <a:ea typeface="+mn-ea"/>
                        <a:cs typeface="Arial" panose="020B0604020202020204" pitchFamily="34" charset="0"/>
                      </a:endParaRPr>
                    </a:p>
                  </a:txBody>
                  <a:tcPr/>
                </a:tc>
                <a:tc>
                  <a:txBody>
                    <a:bodyPr/>
                    <a:lstStyle/>
                    <a:p>
                      <a:pPr algn="l">
                        <a:buNone/>
                      </a:pPr>
                      <a:r>
                        <a:rPr lang="en-US" altLang="en-US" sz="1600" b="0" dirty="0">
                          <a:solidFill>
                            <a:srgbClr val="000000"/>
                          </a:solidFill>
                          <a:latin typeface="+mn-ea"/>
                          <a:ea typeface="+mn-ea"/>
                          <a:cs typeface="Arial" panose="020B0604020202020204" pitchFamily="34" charset="0"/>
                        </a:rPr>
                        <a:t>96</a:t>
                      </a:r>
                    </a:p>
                  </a:txBody>
                  <a:tcPr/>
                </a:tc>
                <a:tc>
                  <a:txBody>
                    <a:bodyPr/>
                    <a:lstStyle/>
                    <a:p>
                      <a:r>
                        <a:rPr lang="en-US" altLang="zh-CN" sz="1600" b="0" dirty="0">
                          <a:latin typeface="+mn-ea"/>
                          <a:ea typeface="+mn-ea"/>
                        </a:rPr>
                        <a:t>96.5</a:t>
                      </a:r>
                      <a:endParaRPr lang="zh-CN" altLang="en-US" sz="1600" b="0" dirty="0">
                        <a:latin typeface="+mn-ea"/>
                        <a:ea typeface="+mn-ea"/>
                      </a:endParaRPr>
                    </a:p>
                  </a:txBody>
                  <a:tcPr/>
                </a:tc>
                <a:extLst>
                  <a:ext uri="{0D108BD9-81ED-4DB2-BD59-A6C34878D82A}">
                    <a16:rowId xmlns:a16="http://schemas.microsoft.com/office/drawing/2014/main" val="657054749"/>
                  </a:ext>
                </a:extLst>
              </a:tr>
              <a:tr h="664227">
                <a:tc>
                  <a:txBody>
                    <a:bodyPr/>
                    <a:lstStyle/>
                    <a:p>
                      <a:r>
                        <a:rPr lang="zh-CN" altLang="en-US" sz="1600" dirty="0"/>
                        <a:t>童奕伟</a:t>
                      </a:r>
                    </a:p>
                  </a:txBody>
                  <a:tcPr/>
                </a:tc>
                <a:tc>
                  <a:txBody>
                    <a:bodyPr/>
                    <a:lstStyle/>
                    <a:p>
                      <a:r>
                        <a:rPr lang="zh-CN" altLang="en-US" sz="1600" dirty="0"/>
                        <a:t>项目成员</a:t>
                      </a:r>
                    </a:p>
                  </a:txBody>
                  <a:tcPr/>
                </a:tc>
                <a:tc>
                  <a:txBody>
                    <a:bodyPr/>
                    <a:lstStyle/>
                    <a:p>
                      <a:r>
                        <a:rPr lang="en-US" altLang="zh-CN" sz="1600" b="0" dirty="0">
                          <a:latin typeface="+mn-ea"/>
                          <a:ea typeface="+mn-ea"/>
                        </a:rPr>
                        <a:t>96.3</a:t>
                      </a:r>
                      <a:endParaRPr lang="zh-CN" altLang="en-US" sz="1600" b="0" dirty="0">
                        <a:latin typeface="+mn-ea"/>
                        <a:ea typeface="+mn-ea"/>
                      </a:endParaRPr>
                    </a:p>
                  </a:txBody>
                  <a:tcPr/>
                </a:tc>
                <a:tc>
                  <a:txBody>
                    <a:bodyPr/>
                    <a:lstStyle/>
                    <a:p>
                      <a:pPr algn="l">
                        <a:buNone/>
                      </a:pPr>
                      <a:r>
                        <a:rPr lang="en-US" sz="1600" b="0" dirty="0">
                          <a:solidFill>
                            <a:srgbClr val="000000"/>
                          </a:solidFill>
                          <a:latin typeface="+mn-ea"/>
                          <a:ea typeface="+mn-ea"/>
                          <a:cs typeface="Arial" panose="020B0604020202020204" pitchFamily="34" charset="0"/>
                        </a:rPr>
                        <a:t>95.1</a:t>
                      </a:r>
                      <a:endParaRPr lang="en-US" altLang="en-US" sz="1600" b="0" dirty="0">
                        <a:solidFill>
                          <a:srgbClr val="000000"/>
                        </a:solidFill>
                        <a:latin typeface="+mn-ea"/>
                        <a:ea typeface="+mn-ea"/>
                        <a:cs typeface="Arial" panose="020B0604020202020204" pitchFamily="34" charset="0"/>
                      </a:endParaRPr>
                    </a:p>
                  </a:txBody>
                  <a:tcPr/>
                </a:tc>
                <a:tc>
                  <a:txBody>
                    <a:bodyPr/>
                    <a:lstStyle/>
                    <a:p>
                      <a:r>
                        <a:rPr lang="en-US" altLang="zh-CN" sz="1600" b="0" dirty="0">
                          <a:latin typeface="+mn-ea"/>
                          <a:ea typeface="+mn-ea"/>
                        </a:rPr>
                        <a:t>96.6</a:t>
                      </a:r>
                      <a:endParaRPr lang="zh-CN" altLang="en-US" sz="1600" b="0" dirty="0">
                        <a:latin typeface="+mn-ea"/>
                        <a:ea typeface="+mn-ea"/>
                      </a:endParaRPr>
                    </a:p>
                  </a:txBody>
                  <a:tcPr/>
                </a:tc>
                <a:tc>
                  <a:txBody>
                    <a:bodyPr/>
                    <a:lstStyle/>
                    <a:p>
                      <a:pPr algn="l">
                        <a:buNone/>
                      </a:pPr>
                      <a:r>
                        <a:rPr lang="en-US" sz="1600" b="0" dirty="0">
                          <a:solidFill>
                            <a:srgbClr val="000000"/>
                          </a:solidFill>
                          <a:latin typeface="+mn-ea"/>
                          <a:ea typeface="+mn-ea"/>
                        </a:rPr>
                        <a:t>94.1</a:t>
                      </a:r>
                      <a:endParaRPr lang="en-US" altLang="en-US" sz="1600" b="0" dirty="0">
                        <a:solidFill>
                          <a:srgbClr val="000000"/>
                        </a:solidFill>
                        <a:latin typeface="+mn-ea"/>
                        <a:ea typeface="+mn-ea"/>
                        <a:cs typeface="Arial" panose="020B0604020202020204" pitchFamily="34" charset="0"/>
                      </a:endParaRPr>
                    </a:p>
                  </a:txBody>
                  <a:tcPr/>
                </a:tc>
                <a:tc>
                  <a:txBody>
                    <a:bodyPr/>
                    <a:lstStyle/>
                    <a:p>
                      <a:r>
                        <a:rPr lang="en-US" altLang="zh-CN" sz="1600" b="0" dirty="0">
                          <a:latin typeface="+mn-ea"/>
                          <a:ea typeface="+mn-ea"/>
                        </a:rPr>
                        <a:t>95</a:t>
                      </a:r>
                      <a:endParaRPr lang="zh-CN" altLang="en-US" sz="1600" b="0" dirty="0">
                        <a:latin typeface="+mn-ea"/>
                        <a:ea typeface="+mn-ea"/>
                      </a:endParaRPr>
                    </a:p>
                  </a:txBody>
                  <a:tcPr/>
                </a:tc>
                <a:tc>
                  <a:txBody>
                    <a:bodyPr/>
                    <a:lstStyle/>
                    <a:p>
                      <a:r>
                        <a:rPr lang="en-US" altLang="zh-CN" sz="1600" b="0" dirty="0">
                          <a:latin typeface="+mn-ea"/>
                          <a:ea typeface="+mn-ea"/>
                        </a:rPr>
                        <a:t>95.9</a:t>
                      </a:r>
                      <a:endParaRPr lang="zh-CN" altLang="en-US" sz="1600" b="0" dirty="0">
                        <a:latin typeface="+mn-ea"/>
                        <a:ea typeface="+mn-ea"/>
                      </a:endParaRPr>
                    </a:p>
                  </a:txBody>
                  <a:tcPr/>
                </a:tc>
                <a:extLst>
                  <a:ext uri="{0D108BD9-81ED-4DB2-BD59-A6C34878D82A}">
                    <a16:rowId xmlns:a16="http://schemas.microsoft.com/office/drawing/2014/main" val="1958875673"/>
                  </a:ext>
                </a:extLst>
              </a:tr>
              <a:tr h="664227">
                <a:tc>
                  <a:txBody>
                    <a:bodyPr/>
                    <a:lstStyle/>
                    <a:p>
                      <a:r>
                        <a:rPr lang="zh-CN" altLang="en-US" sz="1600" dirty="0"/>
                        <a:t>王泰吉</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项目成员</a:t>
                      </a:r>
                    </a:p>
                  </a:txBody>
                  <a:tcPr/>
                </a:tc>
                <a:tc>
                  <a:txBody>
                    <a:bodyPr/>
                    <a:lstStyle/>
                    <a:p>
                      <a:r>
                        <a:rPr lang="en-US" altLang="zh-CN" sz="1600" b="0" dirty="0">
                          <a:latin typeface="+mn-ea"/>
                          <a:ea typeface="+mn-ea"/>
                        </a:rPr>
                        <a:t>95.1</a:t>
                      </a:r>
                      <a:endParaRPr lang="zh-CN" altLang="en-US" sz="1600" b="0" dirty="0">
                        <a:latin typeface="+mn-ea"/>
                        <a:ea typeface="+mn-ea"/>
                      </a:endParaRPr>
                    </a:p>
                  </a:txBody>
                  <a:tcPr/>
                </a:tc>
                <a:tc>
                  <a:txBody>
                    <a:bodyPr/>
                    <a:lstStyle/>
                    <a:p>
                      <a:pPr algn="l">
                        <a:buNone/>
                      </a:pPr>
                      <a:r>
                        <a:rPr lang="en-US" sz="1600" b="0" dirty="0">
                          <a:solidFill>
                            <a:srgbClr val="000000"/>
                          </a:solidFill>
                          <a:latin typeface="+mn-ea"/>
                          <a:ea typeface="+mn-ea"/>
                          <a:cs typeface="Arial" panose="020B0604020202020204" pitchFamily="34" charset="0"/>
                        </a:rPr>
                        <a:t>94.3</a:t>
                      </a:r>
                      <a:endParaRPr lang="en-US" altLang="en-US" sz="1600" b="0" dirty="0">
                        <a:solidFill>
                          <a:srgbClr val="000000"/>
                        </a:solidFill>
                        <a:latin typeface="+mn-ea"/>
                        <a:ea typeface="+mn-ea"/>
                        <a:cs typeface="Arial" panose="020B0604020202020204" pitchFamily="34" charset="0"/>
                      </a:endParaRPr>
                    </a:p>
                  </a:txBody>
                  <a:tcPr/>
                </a:tc>
                <a:tc>
                  <a:txBody>
                    <a:bodyPr/>
                    <a:lstStyle/>
                    <a:p>
                      <a:r>
                        <a:rPr lang="en-US" altLang="zh-CN" sz="1600" b="0" dirty="0">
                          <a:latin typeface="+mn-ea"/>
                          <a:ea typeface="+mn-ea"/>
                        </a:rPr>
                        <a:t>95.4</a:t>
                      </a:r>
                      <a:endParaRPr lang="zh-CN" altLang="en-US" sz="1600" b="0" dirty="0">
                        <a:latin typeface="+mn-ea"/>
                        <a:ea typeface="+mn-ea"/>
                      </a:endParaRPr>
                    </a:p>
                  </a:txBody>
                  <a:tcPr/>
                </a:tc>
                <a:tc>
                  <a:txBody>
                    <a:bodyPr/>
                    <a:lstStyle/>
                    <a:p>
                      <a:pPr algn="l">
                        <a:buNone/>
                      </a:pPr>
                      <a:r>
                        <a:rPr lang="en-US" sz="1600" b="0" dirty="0">
                          <a:solidFill>
                            <a:srgbClr val="000000"/>
                          </a:solidFill>
                          <a:latin typeface="+mn-ea"/>
                          <a:ea typeface="+mn-ea"/>
                        </a:rPr>
                        <a:t>94.3</a:t>
                      </a:r>
                      <a:endParaRPr lang="en-US" altLang="en-US" sz="1600" b="0" dirty="0">
                        <a:solidFill>
                          <a:srgbClr val="000000"/>
                        </a:solidFill>
                        <a:latin typeface="+mn-ea"/>
                        <a:ea typeface="+mn-ea"/>
                        <a:cs typeface="Arial" panose="020B0604020202020204" pitchFamily="34" charset="0"/>
                      </a:endParaRPr>
                    </a:p>
                  </a:txBody>
                  <a:tcPr/>
                </a:tc>
                <a:tc>
                  <a:txBody>
                    <a:bodyPr/>
                    <a:lstStyle/>
                    <a:p>
                      <a:r>
                        <a:rPr lang="en-US" altLang="zh-CN" sz="1600" b="0" dirty="0">
                          <a:latin typeface="+mn-ea"/>
                          <a:ea typeface="+mn-ea"/>
                        </a:rPr>
                        <a:t>91</a:t>
                      </a:r>
                      <a:endParaRPr lang="zh-CN" altLang="en-US" sz="1600" b="0" dirty="0">
                        <a:latin typeface="+mn-ea"/>
                        <a:ea typeface="+mn-ea"/>
                      </a:endParaRPr>
                    </a:p>
                  </a:txBody>
                  <a:tcPr/>
                </a:tc>
                <a:tc>
                  <a:txBody>
                    <a:bodyPr/>
                    <a:lstStyle/>
                    <a:p>
                      <a:r>
                        <a:rPr lang="en-US" altLang="zh-CN" sz="1600" b="0" dirty="0">
                          <a:latin typeface="+mn-ea"/>
                          <a:ea typeface="+mn-ea"/>
                        </a:rPr>
                        <a:t>92.3</a:t>
                      </a:r>
                      <a:endParaRPr lang="zh-CN" altLang="en-US" sz="1600" b="0" dirty="0">
                        <a:latin typeface="+mn-ea"/>
                        <a:ea typeface="+mn-ea"/>
                      </a:endParaRPr>
                    </a:p>
                  </a:txBody>
                  <a:tcPr/>
                </a:tc>
                <a:extLst>
                  <a:ext uri="{0D108BD9-81ED-4DB2-BD59-A6C34878D82A}">
                    <a16:rowId xmlns:a16="http://schemas.microsoft.com/office/drawing/2014/main" val="1529037455"/>
                  </a:ext>
                </a:extLst>
              </a:tr>
              <a:tr h="664227">
                <a:tc>
                  <a:txBody>
                    <a:bodyPr/>
                    <a:lstStyle/>
                    <a:p>
                      <a:r>
                        <a:rPr lang="zh-CN" altLang="en-US" sz="1600" dirty="0"/>
                        <a:t>张淇</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项目成员</a:t>
                      </a:r>
                    </a:p>
                  </a:txBody>
                  <a:tcPr/>
                </a:tc>
                <a:tc>
                  <a:txBody>
                    <a:bodyPr/>
                    <a:lstStyle/>
                    <a:p>
                      <a:r>
                        <a:rPr lang="en-US" altLang="zh-CN" sz="1600" b="0" dirty="0">
                          <a:latin typeface="+mn-ea"/>
                          <a:ea typeface="+mn-ea"/>
                        </a:rPr>
                        <a:t>95.9</a:t>
                      </a:r>
                      <a:endParaRPr lang="zh-CN" altLang="en-US" sz="1600" b="0" dirty="0">
                        <a:latin typeface="+mn-ea"/>
                        <a:ea typeface="+mn-ea"/>
                      </a:endParaRPr>
                    </a:p>
                  </a:txBody>
                  <a:tcPr/>
                </a:tc>
                <a:tc>
                  <a:txBody>
                    <a:bodyPr/>
                    <a:lstStyle/>
                    <a:p>
                      <a:pPr algn="l">
                        <a:buNone/>
                      </a:pPr>
                      <a:r>
                        <a:rPr lang="en-US" sz="1600" b="0" dirty="0">
                          <a:solidFill>
                            <a:srgbClr val="000000"/>
                          </a:solidFill>
                          <a:latin typeface="+mn-ea"/>
                          <a:ea typeface="+mn-ea"/>
                          <a:cs typeface="Arial" panose="020B0604020202020204" pitchFamily="34" charset="0"/>
                        </a:rPr>
                        <a:t>94.9</a:t>
                      </a:r>
                      <a:endParaRPr lang="en-US" altLang="en-US" sz="1600" b="0" dirty="0">
                        <a:solidFill>
                          <a:srgbClr val="000000"/>
                        </a:solidFill>
                        <a:latin typeface="+mn-ea"/>
                        <a:ea typeface="+mn-ea"/>
                        <a:cs typeface="Arial" panose="020B0604020202020204" pitchFamily="34" charset="0"/>
                      </a:endParaRPr>
                    </a:p>
                  </a:txBody>
                  <a:tcPr/>
                </a:tc>
                <a:tc>
                  <a:txBody>
                    <a:bodyPr/>
                    <a:lstStyle/>
                    <a:p>
                      <a:r>
                        <a:rPr lang="en-US" altLang="zh-CN" sz="1600" b="0" dirty="0">
                          <a:latin typeface="+mn-ea"/>
                          <a:ea typeface="+mn-ea"/>
                        </a:rPr>
                        <a:t>95.3</a:t>
                      </a:r>
                      <a:endParaRPr lang="zh-CN" altLang="en-US" sz="1600" b="0" dirty="0">
                        <a:latin typeface="+mn-ea"/>
                        <a:ea typeface="+mn-ea"/>
                      </a:endParaRPr>
                    </a:p>
                  </a:txBody>
                  <a:tcPr/>
                </a:tc>
                <a:tc>
                  <a:txBody>
                    <a:bodyPr/>
                    <a:lstStyle/>
                    <a:p>
                      <a:pPr algn="l">
                        <a:buNone/>
                      </a:pPr>
                      <a:r>
                        <a:rPr lang="en-US" sz="1600" b="0" dirty="0">
                          <a:solidFill>
                            <a:srgbClr val="000000"/>
                          </a:solidFill>
                          <a:latin typeface="+mn-ea"/>
                          <a:ea typeface="+mn-ea"/>
                        </a:rPr>
                        <a:t>93.9</a:t>
                      </a:r>
                      <a:endParaRPr lang="en-US" altLang="en-US" sz="1600" b="0" dirty="0">
                        <a:solidFill>
                          <a:srgbClr val="000000"/>
                        </a:solidFill>
                        <a:latin typeface="+mn-ea"/>
                        <a:ea typeface="+mn-ea"/>
                        <a:cs typeface="Arial" panose="020B0604020202020204" pitchFamily="34" charset="0"/>
                      </a:endParaRPr>
                    </a:p>
                  </a:txBody>
                  <a:tcPr/>
                </a:tc>
                <a:tc>
                  <a:txBody>
                    <a:bodyPr/>
                    <a:lstStyle/>
                    <a:p>
                      <a:r>
                        <a:rPr lang="en-US" altLang="zh-CN" sz="1600" b="0" dirty="0">
                          <a:latin typeface="+mn-ea"/>
                          <a:ea typeface="+mn-ea"/>
                        </a:rPr>
                        <a:t>92</a:t>
                      </a:r>
                      <a:endParaRPr lang="zh-CN" altLang="en-US" sz="1600" b="0" dirty="0">
                        <a:latin typeface="+mn-ea"/>
                        <a:ea typeface="+mn-ea"/>
                      </a:endParaRPr>
                    </a:p>
                  </a:txBody>
                  <a:tcPr/>
                </a:tc>
                <a:tc>
                  <a:txBody>
                    <a:bodyPr/>
                    <a:lstStyle/>
                    <a:p>
                      <a:r>
                        <a:rPr lang="en-US" altLang="zh-CN" sz="1600" b="0" dirty="0">
                          <a:latin typeface="+mn-ea"/>
                          <a:ea typeface="+mn-ea"/>
                        </a:rPr>
                        <a:t>93.5</a:t>
                      </a:r>
                      <a:endParaRPr lang="zh-CN" altLang="en-US" sz="1600" b="0" dirty="0">
                        <a:latin typeface="+mn-ea"/>
                        <a:ea typeface="+mn-ea"/>
                      </a:endParaRPr>
                    </a:p>
                  </a:txBody>
                  <a:tcPr/>
                </a:tc>
                <a:extLst>
                  <a:ext uri="{0D108BD9-81ED-4DB2-BD59-A6C34878D82A}">
                    <a16:rowId xmlns:a16="http://schemas.microsoft.com/office/drawing/2014/main" val="3118367016"/>
                  </a:ext>
                </a:extLst>
              </a:tr>
              <a:tr h="664227">
                <a:tc>
                  <a:txBody>
                    <a:bodyPr/>
                    <a:lstStyle/>
                    <a:p>
                      <a:r>
                        <a:rPr lang="zh-CN" altLang="en-US" sz="1600" dirty="0"/>
                        <a:t>郑森瑞</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项目成员</a:t>
                      </a:r>
                    </a:p>
                  </a:txBody>
                  <a:tcPr/>
                </a:tc>
                <a:tc>
                  <a:txBody>
                    <a:bodyPr/>
                    <a:lstStyle/>
                    <a:p>
                      <a:r>
                        <a:rPr lang="en-US" altLang="zh-CN" sz="1600" b="0" dirty="0">
                          <a:latin typeface="+mn-ea"/>
                          <a:ea typeface="+mn-ea"/>
                        </a:rPr>
                        <a:t>93.6</a:t>
                      </a:r>
                      <a:endParaRPr lang="zh-CN" altLang="en-US" sz="1600" b="0" dirty="0">
                        <a:latin typeface="+mn-ea"/>
                        <a:ea typeface="+mn-ea"/>
                      </a:endParaRPr>
                    </a:p>
                  </a:txBody>
                  <a:tcPr/>
                </a:tc>
                <a:tc>
                  <a:txBody>
                    <a:bodyPr/>
                    <a:lstStyle/>
                    <a:p>
                      <a:pPr algn="l">
                        <a:buNone/>
                      </a:pPr>
                      <a:r>
                        <a:rPr lang="en-US" sz="1600" b="0" dirty="0">
                          <a:solidFill>
                            <a:srgbClr val="000000"/>
                          </a:solidFill>
                          <a:latin typeface="+mn-ea"/>
                          <a:ea typeface="+mn-ea"/>
                          <a:cs typeface="Arial" panose="020B0604020202020204" pitchFamily="34" charset="0"/>
                        </a:rPr>
                        <a:t>94.2</a:t>
                      </a:r>
                      <a:endParaRPr lang="en-US" altLang="en-US" sz="1600" b="0" dirty="0">
                        <a:solidFill>
                          <a:srgbClr val="000000"/>
                        </a:solidFill>
                        <a:latin typeface="+mn-ea"/>
                        <a:ea typeface="+mn-ea"/>
                        <a:cs typeface="Arial" panose="020B0604020202020204" pitchFamily="34" charset="0"/>
                      </a:endParaRPr>
                    </a:p>
                  </a:txBody>
                  <a:tcPr/>
                </a:tc>
                <a:tc>
                  <a:txBody>
                    <a:bodyPr/>
                    <a:lstStyle/>
                    <a:p>
                      <a:r>
                        <a:rPr lang="en-US" altLang="zh-CN" sz="1600" b="0" dirty="0">
                          <a:latin typeface="+mn-ea"/>
                          <a:ea typeface="+mn-ea"/>
                        </a:rPr>
                        <a:t>95.5</a:t>
                      </a:r>
                      <a:endParaRPr lang="zh-CN" altLang="en-US" sz="1600" b="0" dirty="0">
                        <a:latin typeface="+mn-ea"/>
                        <a:ea typeface="+mn-ea"/>
                      </a:endParaRPr>
                    </a:p>
                  </a:txBody>
                  <a:tcPr/>
                </a:tc>
                <a:tc>
                  <a:txBody>
                    <a:bodyPr/>
                    <a:lstStyle/>
                    <a:p>
                      <a:pPr algn="l">
                        <a:buNone/>
                      </a:pPr>
                      <a:r>
                        <a:rPr lang="en-US" sz="1600" b="0" dirty="0">
                          <a:solidFill>
                            <a:srgbClr val="000000"/>
                          </a:solidFill>
                          <a:latin typeface="+mn-ea"/>
                          <a:ea typeface="+mn-ea"/>
                        </a:rPr>
                        <a:t>94.2</a:t>
                      </a:r>
                      <a:endParaRPr lang="en-US" altLang="en-US" sz="1600" b="0" dirty="0">
                        <a:solidFill>
                          <a:srgbClr val="000000"/>
                        </a:solidFill>
                        <a:latin typeface="+mn-ea"/>
                        <a:ea typeface="+mn-ea"/>
                        <a:cs typeface="Arial" panose="020B0604020202020204" pitchFamily="34" charset="0"/>
                      </a:endParaRPr>
                    </a:p>
                  </a:txBody>
                  <a:tcPr/>
                </a:tc>
                <a:tc>
                  <a:txBody>
                    <a:bodyPr/>
                    <a:lstStyle/>
                    <a:p>
                      <a:r>
                        <a:rPr lang="en-US" altLang="zh-CN" sz="1600" b="0" dirty="0">
                          <a:latin typeface="+mn-ea"/>
                          <a:ea typeface="+mn-ea"/>
                        </a:rPr>
                        <a:t>89</a:t>
                      </a:r>
                      <a:endParaRPr lang="zh-CN" altLang="en-US" sz="1600" b="0" dirty="0">
                        <a:latin typeface="+mn-ea"/>
                        <a:ea typeface="+mn-ea"/>
                      </a:endParaRPr>
                    </a:p>
                  </a:txBody>
                  <a:tcPr/>
                </a:tc>
                <a:tc>
                  <a:txBody>
                    <a:bodyPr/>
                    <a:lstStyle/>
                    <a:p>
                      <a:r>
                        <a:rPr lang="en-US" altLang="zh-CN" sz="1600" b="0" dirty="0">
                          <a:latin typeface="+mn-ea"/>
                          <a:ea typeface="+mn-ea"/>
                        </a:rPr>
                        <a:t>91.1</a:t>
                      </a:r>
                      <a:endParaRPr lang="zh-CN" altLang="en-US" sz="1600" b="0" dirty="0">
                        <a:latin typeface="+mn-ea"/>
                        <a:ea typeface="+mn-ea"/>
                      </a:endParaRPr>
                    </a:p>
                  </a:txBody>
                  <a:tcPr/>
                </a:tc>
                <a:extLst>
                  <a:ext uri="{0D108BD9-81ED-4DB2-BD59-A6C34878D82A}">
                    <a16:rowId xmlns:a16="http://schemas.microsoft.com/office/drawing/2014/main" val="790672253"/>
                  </a:ext>
                </a:extLst>
              </a:tr>
            </a:tbl>
          </a:graphicData>
        </a:graphic>
      </p:graphicFrame>
      <p:sp>
        <p:nvSpPr>
          <p:cNvPr id="7" name="文本框 6">
            <a:extLst>
              <a:ext uri="{FF2B5EF4-FFF2-40B4-BE49-F238E27FC236}">
                <a16:creationId xmlns:a16="http://schemas.microsoft.com/office/drawing/2014/main" id="{B943819A-B20F-413D-804C-F6F3A6B9685D}"/>
              </a:ext>
            </a:extLst>
          </p:cNvPr>
          <p:cNvSpPr txBox="1"/>
          <p:nvPr/>
        </p:nvSpPr>
        <p:spPr>
          <a:xfrm>
            <a:off x="107504" y="4754145"/>
            <a:ext cx="8856984" cy="369332"/>
          </a:xfrm>
          <a:prstGeom prst="rect">
            <a:avLst/>
          </a:prstGeom>
          <a:noFill/>
        </p:spPr>
        <p:txBody>
          <a:bodyPr wrap="square" rtlCol="0">
            <a:spAutoFit/>
          </a:bodyPr>
          <a:lstStyle/>
          <a:p>
            <a:r>
              <a:rPr lang="zh-CN" altLang="en-US" dirty="0"/>
              <a:t>评分标准（项目计划</a:t>
            </a:r>
            <a:r>
              <a:rPr lang="en-US" altLang="zh-CN" dirty="0"/>
              <a:t>+</a:t>
            </a:r>
            <a:r>
              <a:rPr lang="zh-CN" altLang="en-US" dirty="0"/>
              <a:t>需求规格说明书</a:t>
            </a:r>
            <a:r>
              <a:rPr lang="en-US" altLang="zh-CN" dirty="0"/>
              <a:t>+</a:t>
            </a:r>
            <a:r>
              <a:rPr lang="zh-CN" altLang="en-US" dirty="0"/>
              <a:t>需求变更</a:t>
            </a:r>
            <a:r>
              <a:rPr lang="en-US" altLang="zh-CN" dirty="0"/>
              <a:t>+UML</a:t>
            </a:r>
            <a:r>
              <a:rPr lang="zh-CN" altLang="en-US" dirty="0"/>
              <a:t>翻转课堂</a:t>
            </a:r>
            <a:r>
              <a:rPr lang="en-US" altLang="zh-CN" dirty="0"/>
              <a:t>)/5*0.4+</a:t>
            </a:r>
            <a:r>
              <a:rPr lang="zh-CN" altLang="en-US" dirty="0"/>
              <a:t>组长评价</a:t>
            </a:r>
            <a:r>
              <a:rPr lang="en-US" altLang="zh-CN" dirty="0"/>
              <a:t>*0.6</a:t>
            </a:r>
            <a:endParaRPr lang="zh-CN" altLang="en-US" dirty="0"/>
          </a:p>
        </p:txBody>
      </p:sp>
    </p:spTree>
    <p:extLst>
      <p:ext uri="{BB962C8B-B14F-4D97-AF65-F5344CB8AC3E}">
        <p14:creationId xmlns:p14="http://schemas.microsoft.com/office/powerpoint/2010/main" val="2663754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390904" y="195486"/>
            <a:ext cx="3813810"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pPr>
            <a:r>
              <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sym typeface="+mn-ea"/>
              </a:rPr>
              <a:t>移动课堂助理</a:t>
            </a: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p:cNvPicPr>
            <a:picLocks noChangeAspect="1"/>
          </p:cNvPicPr>
          <p:nvPr>
            <p:custDataLst>
              <p:tags r:id="rId1"/>
            </p:custDataLst>
          </p:nvPr>
        </p:nvPicPr>
        <p:blipFill>
          <a:blip r:embed="rId3"/>
          <a:stretch>
            <a:fillRect/>
          </a:stretch>
        </p:blipFill>
        <p:spPr>
          <a:xfrm>
            <a:off x="641351" y="987425"/>
            <a:ext cx="7675066" cy="3739325"/>
          </a:xfrm>
          <a:prstGeom prst="rect">
            <a:avLst/>
          </a:prstGeom>
        </p:spPr>
      </p:pic>
      <p:sp>
        <p:nvSpPr>
          <p:cNvPr id="9" name="Rectangle 39">
            <a:extLst>
              <a:ext uri="{FF2B5EF4-FFF2-40B4-BE49-F238E27FC236}">
                <a16:creationId xmlns:a16="http://schemas.microsoft.com/office/drawing/2014/main" id="{73ACFD59-86C8-4FD9-B145-54A373EC62B5}"/>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54</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390904" y="195486"/>
            <a:ext cx="3813810"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pPr>
            <a:r>
              <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sym typeface="+mn-ea"/>
              </a:rPr>
              <a:t>移动课堂助理</a:t>
            </a:r>
            <a:r>
              <a:rPr lang="en-US" altLang="zh-CN" sz="2000" dirty="0">
                <a:ln w="6350">
                  <a:noFill/>
                </a:ln>
                <a:solidFill>
                  <a:schemeClr val="bg1">
                    <a:lumMod val="50000"/>
                  </a:schemeClr>
                </a:solidFill>
                <a:latin typeface="Impact" panose="020B0806030902050204" pitchFamily="34" charset="0"/>
                <a:ea typeface="微软雅黑" panose="020B0503020204020204" pitchFamily="34" charset="-122"/>
                <a:sym typeface="+mn-ea"/>
              </a:rPr>
              <a:t>——</a:t>
            </a:r>
            <a:r>
              <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sym typeface="+mn-ea"/>
              </a:rPr>
              <a:t>启动阶段</a:t>
            </a: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4"/>
          <a:stretch>
            <a:fillRect/>
          </a:stretch>
        </p:blipFill>
        <p:spPr>
          <a:xfrm>
            <a:off x="184150" y="1419860"/>
            <a:ext cx="4020820" cy="2804160"/>
          </a:xfrm>
          <a:prstGeom prst="rect">
            <a:avLst/>
          </a:prstGeom>
        </p:spPr>
      </p:pic>
      <p:pic>
        <p:nvPicPr>
          <p:cNvPr id="3" name="图片 2"/>
          <p:cNvPicPr>
            <a:picLocks noChangeAspect="1"/>
          </p:cNvPicPr>
          <p:nvPr>
            <p:custDataLst>
              <p:tags r:id="rId1"/>
            </p:custDataLst>
          </p:nvPr>
        </p:nvPicPr>
        <p:blipFill>
          <a:blip r:embed="rId5"/>
          <a:stretch>
            <a:fillRect/>
          </a:stretch>
        </p:blipFill>
        <p:spPr>
          <a:xfrm>
            <a:off x="4643120" y="2103755"/>
            <a:ext cx="3848100" cy="3024505"/>
          </a:xfrm>
          <a:prstGeom prst="rect">
            <a:avLst/>
          </a:prstGeom>
        </p:spPr>
      </p:pic>
      <p:graphicFrame>
        <p:nvGraphicFramePr>
          <p:cNvPr id="5" name="表格 4"/>
          <p:cNvGraphicFramePr/>
          <p:nvPr>
            <p:custDataLst>
              <p:tags r:id="rId2"/>
            </p:custDataLst>
            <p:extLst>
              <p:ext uri="{D42A27DB-BD31-4B8C-83A1-F6EECF244321}">
                <p14:modId xmlns:p14="http://schemas.microsoft.com/office/powerpoint/2010/main" val="1553009307"/>
              </p:ext>
            </p:extLst>
          </p:nvPr>
        </p:nvGraphicFramePr>
        <p:xfrm>
          <a:off x="4643755" y="915670"/>
          <a:ext cx="4168140" cy="731520"/>
        </p:xfrm>
        <a:graphic>
          <a:graphicData uri="http://schemas.openxmlformats.org/drawingml/2006/table">
            <a:tbl>
              <a:tblPr firstRow="1" bandRow="1">
                <a:tableStyleId>{5C22544A-7EE6-4342-B048-85BDC9FD1C3A}</a:tableStyleId>
              </a:tblPr>
              <a:tblGrid>
                <a:gridCol w="2084070">
                  <a:extLst>
                    <a:ext uri="{9D8B030D-6E8A-4147-A177-3AD203B41FA5}">
                      <a16:colId xmlns:a16="http://schemas.microsoft.com/office/drawing/2014/main" val="20000"/>
                    </a:ext>
                  </a:extLst>
                </a:gridCol>
                <a:gridCol w="2084070">
                  <a:extLst>
                    <a:ext uri="{9D8B030D-6E8A-4147-A177-3AD203B41FA5}">
                      <a16:colId xmlns:a16="http://schemas.microsoft.com/office/drawing/2014/main" val="20001"/>
                    </a:ext>
                  </a:extLst>
                </a:gridCol>
              </a:tblGrid>
              <a:tr h="365760">
                <a:tc>
                  <a:txBody>
                    <a:bodyPr/>
                    <a:lstStyle/>
                    <a:p>
                      <a:pPr>
                        <a:buNone/>
                      </a:pPr>
                      <a:r>
                        <a:rPr lang="zh-CN" altLang="en-US"/>
                        <a:t>方案</a:t>
                      </a:r>
                      <a:r>
                        <a:rPr lang="en-US" altLang="zh-CN"/>
                        <a:t>1</a:t>
                      </a:r>
                    </a:p>
                  </a:txBody>
                  <a:tcPr/>
                </a:tc>
                <a:tc>
                  <a:txBody>
                    <a:bodyPr/>
                    <a:lstStyle/>
                    <a:p>
                      <a:pPr>
                        <a:buNone/>
                      </a:pPr>
                      <a:r>
                        <a:rPr lang="zh-CN" altLang="en-US"/>
                        <a:t>方案</a:t>
                      </a:r>
                      <a:r>
                        <a:rPr lang="en-US" altLang="zh-CN"/>
                        <a:t>2</a:t>
                      </a:r>
                    </a:p>
                  </a:txBody>
                  <a:tcPr/>
                </a:tc>
                <a:extLst>
                  <a:ext uri="{0D108BD9-81ED-4DB2-BD59-A6C34878D82A}">
                    <a16:rowId xmlns:a16="http://schemas.microsoft.com/office/drawing/2014/main" val="10000"/>
                  </a:ext>
                </a:extLst>
              </a:tr>
              <a:tr h="365760">
                <a:tc>
                  <a:txBody>
                    <a:bodyPr/>
                    <a:lstStyle/>
                    <a:p>
                      <a:pPr>
                        <a:buNone/>
                      </a:pPr>
                      <a:r>
                        <a:rPr lang="zh-CN" altLang="en-US" dirty="0"/>
                        <a:t>网站</a:t>
                      </a:r>
                    </a:p>
                  </a:txBody>
                  <a:tcPr/>
                </a:tc>
                <a:tc>
                  <a:txBody>
                    <a:bodyPr/>
                    <a:lstStyle/>
                    <a:p>
                      <a:pPr>
                        <a:buNone/>
                      </a:pPr>
                      <a:r>
                        <a:rPr lang="en-US" altLang="zh-CN" dirty="0"/>
                        <a:t>APP</a:t>
                      </a:r>
                      <a:endParaRPr lang="zh-CN" altLang="en-US" dirty="0"/>
                    </a:p>
                  </a:txBody>
                  <a:tcPr/>
                </a:tc>
                <a:extLst>
                  <a:ext uri="{0D108BD9-81ED-4DB2-BD59-A6C34878D82A}">
                    <a16:rowId xmlns:a16="http://schemas.microsoft.com/office/drawing/2014/main" val="10001"/>
                  </a:ext>
                </a:extLst>
              </a:tr>
            </a:tbl>
          </a:graphicData>
        </a:graphic>
      </p:graphicFrame>
      <p:sp>
        <p:nvSpPr>
          <p:cNvPr id="6" name="文本框 5"/>
          <p:cNvSpPr txBox="1"/>
          <p:nvPr/>
        </p:nvSpPr>
        <p:spPr>
          <a:xfrm>
            <a:off x="4643755" y="483235"/>
            <a:ext cx="2697480" cy="368300"/>
          </a:xfrm>
          <a:prstGeom prst="rect">
            <a:avLst/>
          </a:prstGeom>
          <a:noFill/>
        </p:spPr>
        <p:txBody>
          <a:bodyPr wrap="none" rtlCol="0">
            <a:spAutoFit/>
          </a:bodyPr>
          <a:lstStyle/>
          <a:p>
            <a:r>
              <a:rPr lang="zh-CN" altLang="en-US"/>
              <a:t>移动课程助理可行性分析</a:t>
            </a:r>
          </a:p>
        </p:txBody>
      </p:sp>
      <p:sp>
        <p:nvSpPr>
          <p:cNvPr id="7" name="文本框 6"/>
          <p:cNvSpPr txBox="1"/>
          <p:nvPr/>
        </p:nvSpPr>
        <p:spPr>
          <a:xfrm>
            <a:off x="4643755" y="1691640"/>
            <a:ext cx="3154680" cy="368300"/>
          </a:xfrm>
          <a:prstGeom prst="rect">
            <a:avLst/>
          </a:prstGeom>
          <a:noFill/>
        </p:spPr>
        <p:txBody>
          <a:bodyPr wrap="none" rtlCol="0">
            <a:spAutoFit/>
          </a:bodyPr>
          <a:lstStyle/>
          <a:p>
            <a:r>
              <a:rPr lang="zh-CN" altLang="en-US"/>
              <a:t>确定项目团队，提交项目章程</a:t>
            </a:r>
          </a:p>
        </p:txBody>
      </p:sp>
      <p:sp>
        <p:nvSpPr>
          <p:cNvPr id="13" name="Rectangle 39">
            <a:extLst>
              <a:ext uri="{FF2B5EF4-FFF2-40B4-BE49-F238E27FC236}">
                <a16:creationId xmlns:a16="http://schemas.microsoft.com/office/drawing/2014/main" id="{6D87DBCC-BFB4-4FFF-B0C9-58C45FFDB99E}"/>
              </a:ext>
            </a:extLst>
          </p:cNvPr>
          <p:cNvSpPr>
            <a:spLocks noChangeArrowheads="1"/>
          </p:cNvSpPr>
          <p:nvPr/>
        </p:nvSpPr>
        <p:spPr bwMode="auto">
          <a:xfrm>
            <a:off x="7341235" y="226378"/>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54</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390904" y="195486"/>
            <a:ext cx="3813810"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pPr>
            <a:r>
              <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sym typeface="+mn-ea"/>
              </a:rPr>
              <a:t>移动课堂助理</a:t>
            </a:r>
            <a:r>
              <a:rPr lang="en-US" altLang="zh-CN" sz="2000" dirty="0">
                <a:ln w="6350">
                  <a:noFill/>
                </a:ln>
                <a:solidFill>
                  <a:schemeClr val="bg1">
                    <a:lumMod val="50000"/>
                  </a:schemeClr>
                </a:solidFill>
                <a:latin typeface="Impact" panose="020B0806030902050204" pitchFamily="34" charset="0"/>
                <a:ea typeface="微软雅黑" panose="020B0503020204020204" pitchFamily="34" charset="-122"/>
                <a:sym typeface="+mn-ea"/>
              </a:rPr>
              <a:t>——</a:t>
            </a:r>
            <a:r>
              <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sym typeface="+mn-ea"/>
              </a:rPr>
              <a:t>计划阶段</a:t>
            </a: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2"/>
          <a:stretch>
            <a:fillRect/>
          </a:stretch>
        </p:blipFill>
        <p:spPr>
          <a:xfrm>
            <a:off x="391160" y="1275715"/>
            <a:ext cx="3456305" cy="3167380"/>
          </a:xfrm>
          <a:prstGeom prst="rect">
            <a:avLst/>
          </a:prstGeom>
        </p:spPr>
      </p:pic>
      <p:sp>
        <p:nvSpPr>
          <p:cNvPr id="9" name="文本框 8"/>
          <p:cNvSpPr txBox="1"/>
          <p:nvPr/>
        </p:nvSpPr>
        <p:spPr>
          <a:xfrm>
            <a:off x="4204970" y="1347470"/>
            <a:ext cx="4627880" cy="2306955"/>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在计划阶段主要编写</a:t>
            </a:r>
            <a:r>
              <a:rPr lang="zh-CN" altLang="en-US" b="1" dirty="0">
                <a:latin typeface="宋体" panose="02010600030101010101" pitchFamily="2" charset="-122"/>
                <a:ea typeface="宋体" panose="02010600030101010101" pitchFamily="2" charset="-122"/>
              </a:rPr>
              <a:t>需求工程计划</a:t>
            </a:r>
            <a:r>
              <a:rPr lang="zh-CN" altLang="en-US" dirty="0">
                <a:latin typeface="宋体" panose="02010600030101010101" pitchFamily="2" charset="-122"/>
                <a:ea typeface="宋体" panose="02010600030101010101" pitchFamily="2" charset="-122"/>
              </a:rPr>
              <a:t>，包括时间管理计划、范围管理计划、</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成本管理计划、质量管理计划、沟通管理计划、配置管理计划等子计划。</a:t>
            </a:r>
            <a:endParaRPr lang="en-US" altLang="zh-CN">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同时提交甘特图和</a:t>
            </a:r>
            <a:r>
              <a:rPr lang="en-US" altLang="zh-CN" dirty="0">
                <a:latin typeface="宋体" panose="02010600030101010101" pitchFamily="2" charset="-122"/>
                <a:ea typeface="宋体" panose="02010600030101010101" pitchFamily="2" charset="-122"/>
              </a:rPr>
              <a:t>WBS</a:t>
            </a:r>
            <a:r>
              <a:rPr lang="zh-CN" altLang="en-US" dirty="0">
                <a:latin typeface="宋体" panose="02010600030101010101" pitchFamily="2" charset="-122"/>
                <a:ea typeface="宋体" panose="02010600030101010101" pitchFamily="2" charset="-122"/>
              </a:rPr>
              <a:t>等</a:t>
            </a:r>
            <a:r>
              <a:rPr lang="zh-CN" altLang="en-US" b="1" dirty="0">
                <a:latin typeface="宋体" panose="02010600030101010101" pitchFamily="2" charset="-122"/>
                <a:ea typeface="宋体" panose="02010600030101010101" pitchFamily="2" charset="-122"/>
              </a:rPr>
              <a:t>进度表</a:t>
            </a:r>
            <a:r>
              <a:rPr lang="zh-CN" altLang="en-US" dirty="0">
                <a:latin typeface="宋体" panose="02010600030101010101" pitchFamily="2" charset="-122"/>
                <a:ea typeface="宋体" panose="02010600030101010101" pitchFamily="2" charset="-122"/>
              </a:rPr>
              <a:t>和</a:t>
            </a:r>
            <a:r>
              <a:rPr lang="zh-CN" altLang="en-US" b="1" dirty="0">
                <a:latin typeface="宋体" panose="02010600030101010101" pitchFamily="2" charset="-122"/>
                <a:ea typeface="宋体" panose="02010600030101010101" pitchFamily="2" charset="-122"/>
              </a:rPr>
              <a:t>活动网络图</a:t>
            </a:r>
            <a:r>
              <a:rPr lang="en-US" altLang="zh-CN" dirty="0">
                <a:latin typeface="宋体" panose="02010600030101010101" pitchFamily="2" charset="-122"/>
                <a:ea typeface="宋体" panose="02010600030101010101" pitchFamily="2" charset="-122"/>
              </a:rPr>
              <a:t>,OBS</a:t>
            </a:r>
            <a:r>
              <a:rPr lang="zh-CN" altLang="en-US" dirty="0">
                <a:latin typeface="宋体" panose="02010600030101010101" pitchFamily="2" charset="-122"/>
                <a:ea typeface="宋体" panose="02010600030101010101" pitchFamily="2" charset="-122"/>
              </a:rPr>
              <a:t>和干系人手册等</a:t>
            </a:r>
            <a:r>
              <a:rPr lang="zh-CN" altLang="en-US" b="1" dirty="0">
                <a:latin typeface="宋体" panose="02010600030101010101" pitchFamily="2" charset="-122"/>
                <a:ea typeface="宋体" panose="02010600030101010101" pitchFamily="2" charset="-122"/>
              </a:rPr>
              <a:t>项目组织和资源</a:t>
            </a:r>
            <a:endParaRPr lang="en-US" altLang="zh-CN" b="1" dirty="0">
              <a:latin typeface="宋体" panose="02010600030101010101" pitchFamily="2" charset="-122"/>
              <a:ea typeface="宋体" panose="02010600030101010101" pitchFamily="2" charset="-122"/>
            </a:endParaRPr>
          </a:p>
          <a:p>
            <a:endParaRPr lang="en-US" altLang="zh-CN" dirty="0"/>
          </a:p>
        </p:txBody>
      </p:sp>
      <p:sp>
        <p:nvSpPr>
          <p:cNvPr id="10" name="Rectangle 39">
            <a:extLst>
              <a:ext uri="{FF2B5EF4-FFF2-40B4-BE49-F238E27FC236}">
                <a16:creationId xmlns:a16="http://schemas.microsoft.com/office/drawing/2014/main" id="{C04A4CAE-AC23-40C0-8177-AC229E7054DF}"/>
              </a:ext>
            </a:extLst>
          </p:cNvPr>
          <p:cNvSpPr>
            <a:spLocks noChangeArrowheads="1"/>
          </p:cNvSpPr>
          <p:nvPr/>
        </p:nvSpPr>
        <p:spPr bwMode="auto">
          <a:xfrm>
            <a:off x="7020272" y="34979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54</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390904" y="195486"/>
            <a:ext cx="3813810" cy="40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pPr>
            <a:r>
              <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sym typeface="+mn-ea"/>
              </a:rPr>
              <a:t>移动课堂助理</a:t>
            </a:r>
            <a:r>
              <a:rPr lang="en-US" altLang="zh-CN" sz="2000" dirty="0">
                <a:ln w="6350">
                  <a:noFill/>
                </a:ln>
                <a:solidFill>
                  <a:schemeClr val="bg1">
                    <a:lumMod val="50000"/>
                  </a:schemeClr>
                </a:solidFill>
                <a:latin typeface="Impact" panose="020B0806030902050204" pitchFamily="34" charset="0"/>
                <a:ea typeface="微软雅黑" panose="020B0503020204020204" pitchFamily="34" charset="-122"/>
                <a:sym typeface="+mn-ea"/>
              </a:rPr>
              <a:t>——</a:t>
            </a:r>
            <a:r>
              <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sym typeface="+mn-ea"/>
              </a:rPr>
              <a:t>实施阶段</a:t>
            </a: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2"/>
          <a:stretch>
            <a:fillRect/>
          </a:stretch>
        </p:blipFill>
        <p:spPr>
          <a:xfrm>
            <a:off x="391160" y="1419860"/>
            <a:ext cx="3078480" cy="2821940"/>
          </a:xfrm>
          <a:prstGeom prst="rect">
            <a:avLst/>
          </a:prstGeom>
        </p:spPr>
      </p:pic>
      <p:sp>
        <p:nvSpPr>
          <p:cNvPr id="5" name="文本框 4"/>
          <p:cNvSpPr txBox="1"/>
          <p:nvPr/>
        </p:nvSpPr>
        <p:spPr>
          <a:xfrm>
            <a:off x="3636010" y="1203325"/>
            <a:ext cx="5323840" cy="341503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在</a:t>
            </a:r>
            <a:r>
              <a:rPr lang="zh-CN" altLang="en-US" b="1" dirty="0">
                <a:latin typeface="宋体" panose="02010600030101010101" pitchFamily="2" charset="-122"/>
                <a:ea typeface="宋体" panose="02010600030101010101" pitchFamily="2" charset="-122"/>
              </a:rPr>
              <a:t>需求获取</a:t>
            </a:r>
            <a:r>
              <a:rPr lang="zh-CN" altLang="en-US" dirty="0">
                <a:latin typeface="宋体" panose="02010600030101010101" pitchFamily="2" charset="-122"/>
                <a:ea typeface="宋体" panose="02010600030101010101" pitchFamily="2" charset="-122"/>
              </a:rPr>
              <a:t>过程中主要提交愿景与范围文档、用例文档、对用户群用户代表进行分类，召开</a:t>
            </a:r>
            <a:r>
              <a:rPr lang="en-US" altLang="zh-CN" dirty="0">
                <a:latin typeface="宋体" panose="02010600030101010101" pitchFamily="2" charset="-122"/>
                <a:ea typeface="宋体" panose="02010600030101010101" pitchFamily="2" charset="-122"/>
              </a:rPr>
              <a:t>JAD</a:t>
            </a:r>
            <a:r>
              <a:rPr lang="zh-CN" altLang="en-US" dirty="0">
                <a:latin typeface="宋体" panose="02010600030101010101" pitchFamily="2" charset="-122"/>
                <a:ea typeface="宋体" panose="02010600030101010101" pitchFamily="2" charset="-122"/>
              </a:rPr>
              <a:t>会议等工作。</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在</a:t>
            </a:r>
            <a:r>
              <a:rPr lang="zh-CN" altLang="en-US" b="1" dirty="0">
                <a:latin typeface="宋体" panose="02010600030101010101" pitchFamily="2" charset="-122"/>
                <a:ea typeface="宋体" panose="02010600030101010101" pitchFamily="2" charset="-122"/>
              </a:rPr>
              <a:t>需求分析</a:t>
            </a:r>
            <a:r>
              <a:rPr lang="zh-CN" altLang="en-US" dirty="0">
                <a:latin typeface="宋体" panose="02010600030101010101" pitchFamily="2" charset="-122"/>
                <a:ea typeface="宋体" panose="02010600030101010101" pitchFamily="2" charset="-122"/>
              </a:rPr>
              <a:t>过程中主要分析论证每个需求的可行性，并对需求进行优先级打分、排序。</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再通过</a:t>
            </a:r>
            <a:r>
              <a:rPr lang="zh-CN" altLang="en-US" b="1" dirty="0">
                <a:latin typeface="宋体" panose="02010600030101010101" pitchFamily="2" charset="-122"/>
                <a:ea typeface="宋体" panose="02010600030101010101" pitchFamily="2" charset="-122"/>
              </a:rPr>
              <a:t>原型绘制</a:t>
            </a:r>
            <a:r>
              <a:rPr lang="zh-CN" altLang="en-US" dirty="0">
                <a:latin typeface="宋体" panose="02010600030101010101" pitchFamily="2" charset="-122"/>
                <a:ea typeface="宋体" panose="02010600030101010101" pitchFamily="2" charset="-122"/>
              </a:rPr>
              <a:t>与迭代，进一步细化需求</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最后编写</a:t>
            </a:r>
            <a:r>
              <a:rPr lang="zh-CN" altLang="en-US" b="1" dirty="0">
                <a:latin typeface="宋体" panose="02010600030101010101" pitchFamily="2" charset="-122"/>
                <a:ea typeface="宋体" panose="02010600030101010101" pitchFamily="2" charset="-122"/>
              </a:rPr>
              <a:t>需求规格说明</a:t>
            </a:r>
            <a:r>
              <a:rPr lang="zh-CN" altLang="en-US" dirty="0">
                <a:latin typeface="宋体" panose="02010600030101010101" pitchFamily="2" charset="-122"/>
                <a:ea typeface="宋体" panose="02010600030101010101" pitchFamily="2" charset="-122"/>
              </a:rPr>
              <a:t>，对功能性需求和非功能性需求进行说明。用</a:t>
            </a:r>
            <a:r>
              <a:rPr lang="en-US" altLang="zh-CN" dirty="0">
                <a:latin typeface="宋体" panose="02010600030101010101" pitchFamily="2" charset="-122"/>
                <a:ea typeface="宋体" panose="02010600030101010101" pitchFamily="2" charset="-122"/>
              </a:rPr>
              <a:t>UML</a:t>
            </a:r>
            <a:r>
              <a:rPr lang="zh-CN" altLang="en-US" dirty="0">
                <a:latin typeface="宋体" panose="02010600030101010101" pitchFamily="2" charset="-122"/>
                <a:ea typeface="宋体" panose="02010600030101010101" pitchFamily="2" charset="-122"/>
              </a:rPr>
              <a:t>方法对需求进行说明。同时生成初步的用户手册。</a:t>
            </a:r>
          </a:p>
        </p:txBody>
      </p:sp>
      <p:sp>
        <p:nvSpPr>
          <p:cNvPr id="10" name="Rectangle 39">
            <a:extLst>
              <a:ext uri="{FF2B5EF4-FFF2-40B4-BE49-F238E27FC236}">
                <a16:creationId xmlns:a16="http://schemas.microsoft.com/office/drawing/2014/main" id="{61F2D720-906C-422F-B3FD-0AAB3B2C103A}"/>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54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需求项目计划</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Rectangle 39">
            <a:extLst>
              <a:ext uri="{FF2B5EF4-FFF2-40B4-BE49-F238E27FC236}">
                <a16:creationId xmlns:a16="http://schemas.microsoft.com/office/drawing/2014/main" id="{9CB12E2E-F8AE-41AC-866B-1148625A7395}"/>
              </a:ext>
            </a:extLst>
          </p:cNvPr>
          <p:cNvSpPr>
            <a:spLocks noChangeArrowheads="1"/>
          </p:cNvSpPr>
          <p:nvPr/>
        </p:nvSpPr>
        <p:spPr bwMode="auto">
          <a:xfrm>
            <a:off x="5868144" y="278282"/>
            <a:ext cx="34261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4</a:t>
            </a:r>
          </a:p>
        </p:txBody>
      </p:sp>
      <p:pic>
        <p:nvPicPr>
          <p:cNvPr id="3" name="图片 2">
            <a:extLst>
              <a:ext uri="{FF2B5EF4-FFF2-40B4-BE49-F238E27FC236}">
                <a16:creationId xmlns:a16="http://schemas.microsoft.com/office/drawing/2014/main" id="{4E9C529C-0BBE-4604-B4D4-D13C922AD923}"/>
              </a:ext>
            </a:extLst>
          </p:cNvPr>
          <p:cNvPicPr>
            <a:picLocks noChangeAspect="1"/>
          </p:cNvPicPr>
          <p:nvPr/>
        </p:nvPicPr>
        <p:blipFill>
          <a:blip r:embed="rId2"/>
          <a:stretch>
            <a:fillRect/>
          </a:stretch>
        </p:blipFill>
        <p:spPr>
          <a:xfrm>
            <a:off x="666934" y="832265"/>
            <a:ext cx="3130278" cy="3579862"/>
          </a:xfrm>
          <a:prstGeom prst="rect">
            <a:avLst/>
          </a:prstGeom>
        </p:spPr>
      </p:pic>
      <p:pic>
        <p:nvPicPr>
          <p:cNvPr id="5" name="图片 4">
            <a:extLst>
              <a:ext uri="{FF2B5EF4-FFF2-40B4-BE49-F238E27FC236}">
                <a16:creationId xmlns:a16="http://schemas.microsoft.com/office/drawing/2014/main" id="{BBB3465A-7F4C-4E81-8370-AAD10F06AF40}"/>
              </a:ext>
            </a:extLst>
          </p:cNvPr>
          <p:cNvPicPr>
            <a:picLocks noChangeAspect="1"/>
          </p:cNvPicPr>
          <p:nvPr/>
        </p:nvPicPr>
        <p:blipFill>
          <a:blip r:embed="rId3"/>
          <a:stretch>
            <a:fillRect/>
          </a:stretch>
        </p:blipFill>
        <p:spPr>
          <a:xfrm>
            <a:off x="4572000" y="886261"/>
            <a:ext cx="3549171" cy="3507854"/>
          </a:xfrm>
          <a:prstGeom prst="rect">
            <a:avLst/>
          </a:prstGeom>
        </p:spPr>
      </p:pic>
      <p:sp>
        <p:nvSpPr>
          <p:cNvPr id="6" name="文本框 5">
            <a:extLst>
              <a:ext uri="{FF2B5EF4-FFF2-40B4-BE49-F238E27FC236}">
                <a16:creationId xmlns:a16="http://schemas.microsoft.com/office/drawing/2014/main" id="{7EA3F13B-4834-4935-B120-EE839F4A9717}"/>
              </a:ext>
            </a:extLst>
          </p:cNvPr>
          <p:cNvSpPr txBox="1"/>
          <p:nvPr/>
        </p:nvSpPr>
        <p:spPr>
          <a:xfrm>
            <a:off x="416158" y="4600057"/>
            <a:ext cx="3381054" cy="369332"/>
          </a:xfrm>
          <a:prstGeom prst="rect">
            <a:avLst/>
          </a:prstGeom>
          <a:noFill/>
        </p:spPr>
        <p:txBody>
          <a:bodyPr wrap="none" rtlCol="0">
            <a:spAutoFit/>
          </a:bodyPr>
          <a:lstStyle/>
          <a:p>
            <a:r>
              <a:rPr lang="zh-CN" altLang="en-US" dirty="0"/>
              <a:t>采用</a:t>
            </a:r>
            <a:r>
              <a:rPr lang="en-US" altLang="zh-CN" sz="1800" kern="100" dirty="0">
                <a:effectLst/>
                <a:latin typeface="Times New Roman" panose="02020603050405020304" pitchFamily="18" charset="0"/>
                <a:ea typeface="宋体" panose="02010600030101010101" pitchFamily="2" charset="-122"/>
              </a:rPr>
              <a:t>GB856T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rPr>
              <a:t>88</a:t>
            </a:r>
            <a:r>
              <a:rPr lang="zh-CN" altLang="en-US" kern="100" dirty="0">
                <a:latin typeface="Times New Roman" panose="02020603050405020304" pitchFamily="18" charset="0"/>
                <a:ea typeface="宋体" panose="02010600030101010101" pitchFamily="2" charset="-122"/>
              </a:rPr>
              <a:t>标准的文档</a:t>
            </a:r>
            <a:endParaRPr lang="zh-CN" altLang="en-US" dirty="0"/>
          </a:p>
        </p:txBody>
      </p:sp>
    </p:spTree>
    <p:extLst>
      <p:ext uri="{BB962C8B-B14F-4D97-AF65-F5344CB8AC3E}">
        <p14:creationId xmlns:p14="http://schemas.microsoft.com/office/powerpoint/2010/main" val="23837185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390904" y="195486"/>
            <a:ext cx="3813810"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pPr>
            <a:r>
              <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sym typeface="+mn-ea"/>
              </a:rPr>
              <a:t>移动课堂助理</a:t>
            </a:r>
            <a:r>
              <a:rPr lang="en-US" altLang="zh-CN" sz="2000" dirty="0">
                <a:ln w="6350">
                  <a:noFill/>
                </a:ln>
                <a:solidFill>
                  <a:schemeClr val="bg1">
                    <a:lumMod val="50000"/>
                  </a:schemeClr>
                </a:solidFill>
                <a:latin typeface="Impact" panose="020B0806030902050204" pitchFamily="34" charset="0"/>
                <a:ea typeface="微软雅黑" panose="020B0503020204020204" pitchFamily="34" charset="-122"/>
                <a:sym typeface="+mn-ea"/>
              </a:rPr>
              <a:t>——</a:t>
            </a:r>
            <a:r>
              <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sym typeface="+mn-ea"/>
              </a:rPr>
              <a:t>控制阶段</a:t>
            </a: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3780155" y="1059815"/>
            <a:ext cx="4904740" cy="341632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在</a:t>
            </a:r>
            <a:r>
              <a:rPr lang="zh-CN" altLang="en-US" b="1" dirty="0">
                <a:latin typeface="宋体" panose="02010600030101010101" pitchFamily="2" charset="-122"/>
                <a:ea typeface="宋体" panose="02010600030101010101" pitchFamily="2" charset="-122"/>
              </a:rPr>
              <a:t>项目控制</a:t>
            </a:r>
            <a:r>
              <a:rPr lang="zh-CN" altLang="en-US" dirty="0">
                <a:latin typeface="宋体" panose="02010600030101010101" pitchFamily="2" charset="-122"/>
                <a:ea typeface="宋体" panose="02010600030101010101" pitchFamily="2" charset="-122"/>
              </a:rPr>
              <a:t>阶段主要追踪、审查和调整项目的进展，以便识别和纠正和之前制定的计划的偏差。</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同时进行</a:t>
            </a:r>
            <a:r>
              <a:rPr lang="zh-CN" altLang="en-US" b="1" dirty="0">
                <a:latin typeface="宋体" panose="02010600030101010101" pitchFamily="2" charset="-122"/>
                <a:ea typeface="宋体" panose="02010600030101010101" pitchFamily="2" charset="-122"/>
              </a:rPr>
              <a:t>需求管理</a:t>
            </a:r>
            <a:r>
              <a:rPr lang="zh-CN" altLang="en-US" dirty="0">
                <a:latin typeface="宋体" panose="02010600030101010101" pitchFamily="2" charset="-122"/>
                <a:ea typeface="宋体" panose="02010600030101010101" pitchFamily="2" charset="-122"/>
              </a:rPr>
              <a:t>，使用</a:t>
            </a:r>
            <a:r>
              <a:rPr lang="zh-CN" altLang="en-US" b="1" dirty="0">
                <a:latin typeface="宋体" panose="02010600030101010101" pitchFamily="2" charset="-122"/>
                <a:ea typeface="宋体" panose="02010600030101010101" pitchFamily="2" charset="-122"/>
              </a:rPr>
              <a:t>需求管理工具</a:t>
            </a:r>
            <a:r>
              <a:rPr lang="zh-CN" altLang="en-US" dirty="0">
                <a:latin typeface="宋体" panose="02010600030101010101" pitchFamily="2" charset="-122"/>
                <a:ea typeface="宋体" panose="02010600030101010101" pitchFamily="2" charset="-122"/>
              </a:rPr>
              <a:t>，将全部需求录入工具，建立跟踪链接矩阵。</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如果需要</a:t>
            </a:r>
            <a:r>
              <a:rPr lang="zh-CN" altLang="en-US" b="1" dirty="0">
                <a:latin typeface="宋体" panose="02010600030101010101" pitchFamily="2" charset="-122"/>
                <a:ea typeface="宋体" panose="02010600030101010101" pitchFamily="2" charset="-122"/>
              </a:rPr>
              <a:t>需求变更</a:t>
            </a:r>
            <a:r>
              <a:rPr lang="zh-CN" altLang="en-US" dirty="0">
                <a:latin typeface="宋体" panose="02010600030101010101" pitchFamily="2" charset="-122"/>
                <a:ea typeface="宋体" panose="02010600030101010101" pitchFamily="2" charset="-122"/>
              </a:rPr>
              <a:t>，在对变更的需求进行分析后，建立</a:t>
            </a:r>
            <a:r>
              <a:rPr lang="en-US" altLang="zh-CN" dirty="0">
                <a:latin typeface="宋体" panose="02010600030101010101" pitchFamily="2" charset="-122"/>
                <a:ea typeface="宋体" panose="02010600030101010101" pitchFamily="2" charset="-122"/>
              </a:rPr>
              <a:t>CCB</a:t>
            </a:r>
            <a:r>
              <a:rPr lang="zh-CN" altLang="en-US" dirty="0">
                <a:latin typeface="宋体" panose="02010600030101010101" pitchFamily="2" charset="-122"/>
                <a:ea typeface="宋体" panose="02010600030101010101" pitchFamily="2" charset="-122"/>
              </a:rPr>
              <a:t>组织，并提交需求变更申请报告，同时使用需求管理工具对变更影响进行分析。</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最后对影响的文档、用例和原型等进行修改。</a:t>
            </a:r>
          </a:p>
        </p:txBody>
      </p:sp>
      <p:pic>
        <p:nvPicPr>
          <p:cNvPr id="3" name="图片 2"/>
          <p:cNvPicPr>
            <a:picLocks noChangeAspect="1"/>
          </p:cNvPicPr>
          <p:nvPr/>
        </p:nvPicPr>
        <p:blipFill>
          <a:blip r:embed="rId2"/>
          <a:stretch>
            <a:fillRect/>
          </a:stretch>
        </p:blipFill>
        <p:spPr>
          <a:xfrm>
            <a:off x="107315" y="1364615"/>
            <a:ext cx="3303270" cy="2421890"/>
          </a:xfrm>
          <a:prstGeom prst="rect">
            <a:avLst/>
          </a:prstGeom>
        </p:spPr>
      </p:pic>
      <p:sp>
        <p:nvSpPr>
          <p:cNvPr id="10" name="Rectangle 39">
            <a:extLst>
              <a:ext uri="{FF2B5EF4-FFF2-40B4-BE49-F238E27FC236}">
                <a16:creationId xmlns:a16="http://schemas.microsoft.com/office/drawing/2014/main" id="{DDE6D1EF-AAEC-4A7D-B1FD-08732D1F520D}"/>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54</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390904" y="195486"/>
            <a:ext cx="3813810"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pPr>
            <a:r>
              <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sym typeface="+mn-ea"/>
              </a:rPr>
              <a:t>移动课堂助理</a:t>
            </a:r>
            <a:r>
              <a:rPr lang="en-US" altLang="zh-CN" sz="2000" dirty="0">
                <a:ln w="6350">
                  <a:noFill/>
                </a:ln>
                <a:solidFill>
                  <a:schemeClr val="bg1">
                    <a:lumMod val="50000"/>
                  </a:schemeClr>
                </a:solidFill>
                <a:latin typeface="Impact" panose="020B0806030902050204" pitchFamily="34" charset="0"/>
                <a:ea typeface="微软雅黑" panose="020B0503020204020204" pitchFamily="34" charset="-122"/>
                <a:sym typeface="+mn-ea"/>
              </a:rPr>
              <a:t>——</a:t>
            </a:r>
            <a:r>
              <a:rPr lang="zh-CN" altLang="en-US" sz="2000" dirty="0">
                <a:ln w="6350">
                  <a:noFill/>
                </a:ln>
                <a:solidFill>
                  <a:schemeClr val="bg1">
                    <a:lumMod val="50000"/>
                  </a:schemeClr>
                </a:solidFill>
                <a:latin typeface="Impact" panose="020B0806030902050204" pitchFamily="34" charset="0"/>
                <a:ea typeface="微软雅黑" panose="020B0503020204020204" pitchFamily="34" charset="-122"/>
                <a:sym typeface="+mn-ea"/>
              </a:rPr>
              <a:t>收尾阶段</a:t>
            </a: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2"/>
          <a:stretch>
            <a:fillRect/>
          </a:stretch>
        </p:blipFill>
        <p:spPr>
          <a:xfrm>
            <a:off x="251460" y="1635760"/>
            <a:ext cx="2976245" cy="2013585"/>
          </a:xfrm>
          <a:prstGeom prst="rect">
            <a:avLst/>
          </a:prstGeom>
        </p:spPr>
      </p:pic>
      <p:sp>
        <p:nvSpPr>
          <p:cNvPr id="8" name="文本框 7"/>
          <p:cNvSpPr txBox="1"/>
          <p:nvPr/>
        </p:nvSpPr>
        <p:spPr>
          <a:xfrm>
            <a:off x="3491687" y="1635760"/>
            <a:ext cx="5077631" cy="1200329"/>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rPr>
              <a:t>项目收尾</a:t>
            </a:r>
            <a:r>
              <a:rPr lang="zh-CN" altLang="en-US" dirty="0">
                <a:latin typeface="宋体" panose="02010600030101010101" pitchFamily="2" charset="-122"/>
                <a:ea typeface="宋体" panose="02010600030101010101" pitchFamily="2" charset="-122"/>
              </a:rPr>
              <a:t>阶段，主要提交</a:t>
            </a:r>
            <a:r>
              <a:rPr lang="zh-CN" altLang="en-US" b="1" dirty="0">
                <a:latin typeface="宋体" panose="02010600030101010101" pitchFamily="2" charset="-122"/>
                <a:ea typeface="宋体" panose="02010600030101010101" pitchFamily="2" charset="-122"/>
              </a:rPr>
              <a:t>项目总结报告</a:t>
            </a:r>
            <a:r>
              <a:rPr lang="zh-CN" altLang="en-US" dirty="0">
                <a:latin typeface="宋体" panose="02010600030101010101" pitchFamily="2" charset="-122"/>
                <a:ea typeface="宋体" panose="02010600030101010101" pitchFamily="2" charset="-122"/>
              </a:rPr>
              <a:t>，对项目中的问题、经验和教训进行</a:t>
            </a:r>
            <a:r>
              <a:rPr lang="zh-CN" altLang="en-US">
                <a:latin typeface="宋体" panose="02010600030101010101" pitchFamily="2" charset="-122"/>
                <a:ea typeface="宋体" panose="02010600030101010101" pitchFamily="2" charset="-122"/>
              </a:rPr>
              <a:t>总结。</a:t>
            </a:r>
            <a:endParaRPr lang="en-US" altLang="zh-CN">
              <a:latin typeface="宋体" panose="02010600030101010101" pitchFamily="2" charset="-122"/>
              <a:ea typeface="宋体" panose="02010600030101010101" pitchFamily="2" charset="-122"/>
            </a:endParaRPr>
          </a:p>
          <a:p>
            <a:endParaRPr lang="en-US" altLang="zh-CN">
              <a:latin typeface="宋体" panose="02010600030101010101" pitchFamily="2" charset="-122"/>
              <a:ea typeface="宋体" panose="02010600030101010101" pitchFamily="2" charset="-122"/>
            </a:endParaRPr>
          </a:p>
          <a:p>
            <a:r>
              <a:rPr lang="zh-CN" altLang="en-US">
                <a:latin typeface="宋体" panose="02010600030101010101" pitchFamily="2" charset="-122"/>
                <a:ea typeface="宋体" panose="02010600030101010101" pitchFamily="2" charset="-122"/>
              </a:rPr>
              <a:t>同时</a:t>
            </a:r>
            <a:r>
              <a:rPr lang="zh-CN" altLang="en-US" dirty="0">
                <a:latin typeface="宋体" panose="02010600030101010101" pitchFamily="2" charset="-122"/>
                <a:ea typeface="宋体" panose="02010600030101010101" pitchFamily="2" charset="-122"/>
              </a:rPr>
              <a:t>对项目成员进行评价。</a:t>
            </a:r>
            <a:endParaRPr lang="en-US" altLang="zh-CN" dirty="0">
              <a:latin typeface="宋体" panose="02010600030101010101" pitchFamily="2" charset="-122"/>
              <a:ea typeface="宋体" panose="02010600030101010101" pitchFamily="2" charset="-122"/>
            </a:endParaRPr>
          </a:p>
        </p:txBody>
      </p:sp>
      <p:sp>
        <p:nvSpPr>
          <p:cNvPr id="10" name="Rectangle 39">
            <a:extLst>
              <a:ext uri="{FF2B5EF4-FFF2-40B4-BE49-F238E27FC236}">
                <a16:creationId xmlns:a16="http://schemas.microsoft.com/office/drawing/2014/main" id="{092C6D5A-BD8E-4413-9E48-4B785E40A515}"/>
              </a:ext>
            </a:extLst>
          </p:cNvPr>
          <p:cNvSpPr>
            <a:spLocks noChangeArrowheads="1"/>
          </p:cNvSpPr>
          <p:nvPr/>
        </p:nvSpPr>
        <p:spPr bwMode="auto">
          <a:xfrm>
            <a:off x="6365941" y="263954"/>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54</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5925" y="278130"/>
            <a:ext cx="3813810"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sz="2000" dirty="0">
                <a:solidFill>
                  <a:schemeClr val="bg1">
                    <a:lumMod val="50000"/>
                  </a:schemeClr>
                </a:solidFill>
                <a:latin typeface="微软雅黑" panose="020B0503020204020204" pitchFamily="34" charset="-122"/>
                <a:ea typeface="微软雅黑" panose="020B0503020204020204" pitchFamily="34" charset="-122"/>
              </a:rPr>
              <a:t>参考资料</a:t>
            </a: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241" name="矩形 4"/>
          <p:cNvSpPr/>
          <p:nvPr/>
        </p:nvSpPr>
        <p:spPr>
          <a:xfrm>
            <a:off x="323850" y="843915"/>
            <a:ext cx="7630160" cy="3937488"/>
          </a:xfrm>
          <a:prstGeom prst="rect">
            <a:avLst/>
          </a:prstGeom>
          <a:noFill/>
          <a:ln w="9525">
            <a:noFill/>
          </a:ln>
        </p:spPr>
        <p:txBody>
          <a:bodyPr wrap="square" anchor="t" anchorCtr="0">
            <a:spAutoFit/>
          </a:bodyPr>
          <a:lstStyle/>
          <a:p>
            <a:pPr algn="just">
              <a:lnSpc>
                <a:spcPct val="150000"/>
              </a:lnSpc>
            </a:pPr>
            <a:r>
              <a:rPr lang="zh-CN" altLang="zh-CN" sz="1400" dirty="0">
                <a:latin typeface="等线" panose="02010600030101010101" charset="-122"/>
                <a:ea typeface="等线" panose="02010600030101010101" charset="-122"/>
                <a:sym typeface="微软雅黑" panose="020B0503020204020204" pitchFamily="34" charset="-122"/>
              </a:rPr>
              <a:t>[</a:t>
            </a:r>
            <a:r>
              <a:rPr lang="en-US" altLang="zh-CN" sz="1400" dirty="0">
                <a:latin typeface="等线" panose="02010600030101010101" charset="-122"/>
                <a:ea typeface="等线" panose="02010600030101010101" charset="-122"/>
                <a:sym typeface="微软雅黑" panose="020B0503020204020204" pitchFamily="34" charset="-122"/>
              </a:rPr>
              <a:t>1</a:t>
            </a:r>
            <a:r>
              <a:rPr lang="zh-CN" altLang="zh-CN" sz="1400" dirty="0">
                <a:latin typeface="等线" panose="02010600030101010101" charset="-122"/>
                <a:ea typeface="等线" panose="02010600030101010101" charset="-122"/>
                <a:sym typeface="微软雅黑" panose="020B0503020204020204" pitchFamily="34" charset="-122"/>
              </a:rPr>
              <a:t>]《软件需求》 清华大学出版社 Karl Wiegers, Joy Beatty著 李忠利 李淳 霍金健 孔晨辉 译 2016年3月第3版</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rPr>
              <a:t>[2]</a:t>
            </a:r>
            <a:r>
              <a:rPr lang="en-US" altLang="zh-CN" sz="1400" dirty="0">
                <a:latin typeface="等线" panose="02010600030101010101" charset="-122"/>
                <a:ea typeface="等线" panose="02010600030101010101" charset="-122"/>
                <a:sym typeface="微软雅黑" panose="020B0503020204020204" pitchFamily="34" charset="-122"/>
              </a:rPr>
              <a:t>SRA2022-G01-</a:t>
            </a:r>
            <a:r>
              <a:rPr lang="zh-CN" altLang="en-US" sz="1400" dirty="0">
                <a:latin typeface="等线" panose="02010600030101010101" charset="-122"/>
                <a:ea typeface="等线" panose="02010600030101010101" charset="-122"/>
                <a:sym typeface="微软雅黑" panose="020B0503020204020204" pitchFamily="34" charset="-122"/>
              </a:rPr>
              <a:t>项目章程</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rPr>
              <a:t>[3]</a:t>
            </a:r>
            <a:r>
              <a:rPr lang="en-US" altLang="zh-CN" sz="1400" dirty="0">
                <a:latin typeface="等线" panose="02010600030101010101" charset="-122"/>
                <a:ea typeface="等线" panose="02010600030101010101" charset="-122"/>
                <a:sym typeface="微软雅黑" panose="020B0503020204020204" pitchFamily="34" charset="-122"/>
              </a:rPr>
              <a:t>SRA2022-G01-</a:t>
            </a:r>
            <a:r>
              <a:rPr lang="zh-CN" altLang="en-US" sz="1400" dirty="0">
                <a:latin typeface="等线" panose="02010600030101010101" charset="-122"/>
                <a:ea typeface="等线" panose="02010600030101010101" charset="-122"/>
                <a:sym typeface="微软雅黑" panose="020B0503020204020204" pitchFamily="34" charset="-122"/>
              </a:rPr>
              <a:t>项目计划</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rPr>
              <a:t>[4]</a:t>
            </a:r>
            <a:r>
              <a:rPr lang="en-US" altLang="zh-CN" sz="1400" dirty="0">
                <a:latin typeface="等线" panose="02010600030101010101" charset="-122"/>
                <a:ea typeface="等线" panose="02010600030101010101" charset="-122"/>
                <a:sym typeface="微软雅黑" panose="020B0503020204020204" pitchFamily="34" charset="-122"/>
              </a:rPr>
              <a:t>SRA2022-G01-</a:t>
            </a:r>
            <a:r>
              <a:rPr lang="zh-CN" altLang="en-US" sz="1400" dirty="0">
                <a:latin typeface="等线" panose="02010600030101010101" charset="-122"/>
                <a:ea typeface="等线" panose="02010600030101010101" charset="-122"/>
                <a:sym typeface="微软雅黑" panose="020B0503020204020204" pitchFamily="34" charset="-122"/>
              </a:rPr>
              <a:t>会议记录</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rPr>
              <a:t>[5]</a:t>
            </a:r>
            <a:r>
              <a:rPr lang="en-US" altLang="zh-CN" sz="1400" dirty="0">
                <a:latin typeface="等线" panose="02010600030101010101" charset="-122"/>
                <a:ea typeface="等线" panose="02010600030101010101" charset="-122"/>
                <a:sym typeface="微软雅黑" panose="020B0503020204020204" pitchFamily="34" charset="-122"/>
              </a:rPr>
              <a:t>SRA2022-G01-</a:t>
            </a:r>
            <a:r>
              <a:rPr lang="zh-CN" altLang="en-US" sz="1400" dirty="0">
                <a:latin typeface="等线" panose="02010600030101010101" charset="-122"/>
                <a:ea typeface="等线" panose="02010600030101010101" charset="-122"/>
                <a:sym typeface="微软雅黑" panose="020B0503020204020204" pitchFamily="34" charset="-122"/>
              </a:rPr>
              <a:t>内部评审记录</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rPr>
              <a:t>[6]</a:t>
            </a:r>
            <a:r>
              <a:rPr lang="en-US" altLang="zh-CN" sz="1400" dirty="0">
                <a:latin typeface="等线" panose="02010600030101010101" charset="-122"/>
                <a:ea typeface="等线" panose="02010600030101010101" charset="-122"/>
                <a:sym typeface="微软雅黑" panose="020B0503020204020204" pitchFamily="34" charset="-122"/>
              </a:rPr>
              <a:t>SRA2022-G01-</a:t>
            </a:r>
            <a:r>
              <a:rPr lang="zh-CN" altLang="en-US" sz="1400" dirty="0">
                <a:latin typeface="等线" panose="02010600030101010101" charset="-122"/>
                <a:ea typeface="等线" panose="02010600030101010101" charset="-122"/>
                <a:sym typeface="微软雅黑" panose="020B0503020204020204" pitchFamily="34" charset="-122"/>
              </a:rPr>
              <a:t>甘特图</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rPr>
              <a:t>[7]</a:t>
            </a:r>
            <a:r>
              <a:rPr lang="en-US" altLang="zh-CN" sz="1400" dirty="0">
                <a:latin typeface="等线" panose="02010600030101010101" charset="-122"/>
                <a:ea typeface="等线" panose="02010600030101010101" charset="-122"/>
                <a:sym typeface="微软雅黑" panose="020B0503020204020204" pitchFamily="34" charset="-122"/>
              </a:rPr>
              <a:t>SRA2022-G01-WBS</a:t>
            </a:r>
            <a:r>
              <a:rPr lang="zh-CN" altLang="en-US" sz="1400" dirty="0">
                <a:latin typeface="等线" panose="02010600030101010101" charset="-122"/>
                <a:ea typeface="等线" panose="02010600030101010101" charset="-122"/>
                <a:sym typeface="微软雅黑" panose="020B0503020204020204" pitchFamily="34" charset="-122"/>
              </a:rPr>
              <a:t>工作表</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rPr>
              <a:t>[8]</a:t>
            </a:r>
            <a:r>
              <a:rPr lang="en-US" altLang="zh-CN" sz="1400" dirty="0">
                <a:latin typeface="等线" panose="02010600030101010101" charset="-122"/>
                <a:ea typeface="等线" panose="02010600030101010101" charset="-122"/>
                <a:sym typeface="微软雅黑" panose="020B0503020204020204" pitchFamily="34" charset="-122"/>
              </a:rPr>
              <a:t>SRA2022-G01-</a:t>
            </a:r>
            <a:r>
              <a:rPr lang="zh-CN" altLang="en-US" sz="1400" dirty="0">
                <a:latin typeface="等线" panose="02010600030101010101" charset="-122"/>
                <a:ea typeface="等线" panose="02010600030101010101" charset="-122"/>
                <a:sym typeface="微软雅黑" panose="020B0503020204020204" pitchFamily="34" charset="-122"/>
              </a:rPr>
              <a:t>视图与范围文档</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rPr>
              <a:t>[9]</a:t>
            </a:r>
            <a:r>
              <a:rPr lang="en-US" altLang="zh-CN" sz="1400" dirty="0">
                <a:latin typeface="等线" panose="02010600030101010101" charset="-122"/>
                <a:ea typeface="等线" panose="02010600030101010101" charset="-122"/>
                <a:sym typeface="微软雅黑" panose="020B0503020204020204" pitchFamily="34" charset="-122"/>
              </a:rPr>
              <a:t>SRA2022-G01-</a:t>
            </a:r>
            <a:r>
              <a:rPr lang="zh-CN" altLang="en-US" sz="1400" dirty="0">
                <a:latin typeface="等线" panose="02010600030101010101" charset="-122"/>
                <a:ea typeface="等线" panose="02010600030101010101" charset="-122"/>
                <a:sym typeface="微软雅黑" panose="020B0503020204020204" pitchFamily="34" charset="-122"/>
              </a:rPr>
              <a:t>用户群分类文档</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rPr>
              <a:t>[10]</a:t>
            </a:r>
            <a:r>
              <a:rPr lang="en-US" altLang="zh-CN" sz="1400" dirty="0">
                <a:latin typeface="等线" panose="02010600030101010101" charset="-122"/>
                <a:ea typeface="等线" panose="02010600030101010101" charset="-122"/>
                <a:sym typeface="微软雅黑" panose="020B0503020204020204" pitchFamily="34" charset="-122"/>
              </a:rPr>
              <a:t>SRA2022-G01-</a:t>
            </a:r>
            <a:r>
              <a:rPr lang="zh-CN" altLang="en-US" sz="1400" dirty="0">
                <a:latin typeface="等线" panose="02010600030101010101" charset="-122"/>
                <a:ea typeface="等线" panose="02010600030101010101" charset="-122"/>
                <a:sym typeface="微软雅黑" panose="020B0503020204020204" pitchFamily="34" charset="-122"/>
              </a:rPr>
              <a:t>用户代表文档</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rPr>
              <a:t>[11]</a:t>
            </a:r>
            <a:r>
              <a:rPr lang="en-US" altLang="zh-CN" sz="1400" dirty="0">
                <a:latin typeface="等线" panose="02010600030101010101" charset="-122"/>
                <a:ea typeface="等线" panose="02010600030101010101" charset="-122"/>
                <a:sym typeface="微软雅黑" panose="020B0503020204020204" pitchFamily="34" charset="-122"/>
              </a:rPr>
              <a:t>SRA2022-G01-</a:t>
            </a:r>
            <a:r>
              <a:rPr lang="zh-CN" altLang="en-US" sz="1400" dirty="0">
                <a:latin typeface="等线" panose="02010600030101010101" charset="-122"/>
                <a:ea typeface="等线" panose="02010600030101010101" charset="-122"/>
                <a:sym typeface="微软雅黑" panose="020B0503020204020204" pitchFamily="34" charset="-122"/>
              </a:rPr>
              <a:t>优先级打分</a:t>
            </a:r>
            <a:endParaRPr lang="en-US" altLang="zh-CN" sz="1400" dirty="0">
              <a:latin typeface="等线" panose="02010600030101010101" charset="-122"/>
              <a:ea typeface="等线" panose="02010600030101010101" charset="-122"/>
              <a:sym typeface="微软雅黑" panose="020B0503020204020204" pitchFamily="34" charset="-122"/>
            </a:endParaRPr>
          </a:p>
        </p:txBody>
      </p:sp>
      <p:sp>
        <p:nvSpPr>
          <p:cNvPr id="2" name="文本框 1">
            <a:extLst>
              <a:ext uri="{FF2B5EF4-FFF2-40B4-BE49-F238E27FC236}">
                <a16:creationId xmlns:a16="http://schemas.microsoft.com/office/drawing/2014/main" id="{09545330-7102-4F95-8498-7563FD6116B7}"/>
              </a:ext>
            </a:extLst>
          </p:cNvPr>
          <p:cNvSpPr txBox="1"/>
          <p:nvPr/>
        </p:nvSpPr>
        <p:spPr>
          <a:xfrm>
            <a:off x="5485535" y="1131590"/>
            <a:ext cx="3095719" cy="4185761"/>
          </a:xfrm>
          <a:prstGeom prst="rect">
            <a:avLst/>
          </a:prstGeom>
          <a:noFill/>
        </p:spPr>
        <p:txBody>
          <a:bodyPr wrap="none" rtlCol="0">
            <a:spAutoFit/>
          </a:bodyPr>
          <a:lstStyle/>
          <a:p>
            <a:pPr algn="just">
              <a:lnSpc>
                <a:spcPct val="150000"/>
              </a:lnSpc>
            </a:pPr>
            <a:r>
              <a:rPr lang="en-US" altLang="zh-CN" sz="1400" dirty="0">
                <a:latin typeface="等线" panose="02010600030101010101" charset="-122"/>
                <a:ea typeface="等线" panose="02010600030101010101" charset="-122"/>
              </a:rPr>
              <a:t>[12]</a:t>
            </a:r>
            <a:r>
              <a:rPr lang="en-US" altLang="zh-CN" sz="1400" dirty="0">
                <a:latin typeface="等线" panose="02010600030101010101" charset="-122"/>
                <a:ea typeface="等线" panose="02010600030101010101" charset="-122"/>
                <a:sym typeface="微软雅黑" panose="020B0503020204020204" pitchFamily="34" charset="-122"/>
              </a:rPr>
              <a:t>SRA2022-G01-</a:t>
            </a:r>
            <a:r>
              <a:rPr lang="zh-CN" altLang="en-US" sz="1400" dirty="0">
                <a:latin typeface="等线" panose="02010600030101010101" charset="-122"/>
                <a:ea typeface="等线" panose="02010600030101010101" charset="-122"/>
                <a:sym typeface="微软雅黑" panose="020B0503020204020204" pitchFamily="34" charset="-122"/>
              </a:rPr>
              <a:t>可行性分析</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rPr>
              <a:t>[13]</a:t>
            </a:r>
            <a:r>
              <a:rPr lang="en-US" altLang="zh-CN" sz="1400" dirty="0">
                <a:latin typeface="等线" panose="02010600030101010101" charset="-122"/>
                <a:ea typeface="等线" panose="02010600030101010101" charset="-122"/>
                <a:sym typeface="微软雅黑" panose="020B0503020204020204" pitchFamily="34" charset="-122"/>
              </a:rPr>
              <a:t>SRA2022-G01-</a:t>
            </a:r>
            <a:r>
              <a:rPr lang="zh-CN" altLang="en-US" sz="1400" dirty="0">
                <a:latin typeface="等线" panose="02010600030101010101" charset="-122"/>
                <a:ea typeface="等线" panose="02010600030101010101" charset="-122"/>
                <a:sym typeface="微软雅黑" panose="020B0503020204020204" pitchFamily="34" charset="-122"/>
              </a:rPr>
              <a:t>数据字典</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rPr>
              <a:t>[14]</a:t>
            </a:r>
            <a:r>
              <a:rPr lang="en-US" altLang="zh-CN" sz="1400" dirty="0">
                <a:latin typeface="等线" panose="02010600030101010101" charset="-122"/>
                <a:ea typeface="等线" panose="02010600030101010101" charset="-122"/>
                <a:sym typeface="微软雅黑" panose="020B0503020204020204" pitchFamily="34" charset="-122"/>
              </a:rPr>
              <a:t>SRA2022-G01-</a:t>
            </a:r>
            <a:r>
              <a:rPr lang="zh-CN" altLang="en-US" sz="1400" dirty="0">
                <a:latin typeface="等线" panose="02010600030101010101" charset="-122"/>
                <a:ea typeface="等线" panose="02010600030101010101" charset="-122"/>
                <a:sym typeface="微软雅黑" panose="020B0503020204020204" pitchFamily="34" charset="-122"/>
              </a:rPr>
              <a:t>用例描述</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rPr>
              <a:t>[15]</a:t>
            </a:r>
            <a:r>
              <a:rPr lang="en-US" altLang="zh-CN" sz="1400" dirty="0">
                <a:latin typeface="等线" panose="02010600030101010101" charset="-122"/>
                <a:ea typeface="等线" panose="02010600030101010101" charset="-122"/>
                <a:sym typeface="微软雅黑" panose="020B0503020204020204" pitchFamily="34" charset="-122"/>
              </a:rPr>
              <a:t>SRA2022-G01-</a:t>
            </a:r>
            <a:r>
              <a:rPr lang="zh-CN" altLang="en-US" sz="1400" dirty="0">
                <a:latin typeface="等线" panose="02010600030101010101" charset="-122"/>
                <a:ea typeface="等线" panose="02010600030101010101" charset="-122"/>
                <a:sym typeface="微软雅黑" panose="020B0503020204020204" pitchFamily="34" charset="-122"/>
              </a:rPr>
              <a:t>需求规格说明书</a:t>
            </a:r>
            <a:endParaRPr lang="zh-CN" altLang="zh-CN" sz="1400" dirty="0">
              <a:latin typeface="等线" panose="02010600030101010101" charset="-122"/>
              <a:ea typeface="等线" panose="02010600030101010101" charset="-122"/>
            </a:endParaRPr>
          </a:p>
          <a:p>
            <a:pPr algn="just">
              <a:lnSpc>
                <a:spcPct val="150000"/>
              </a:lnSpc>
            </a:pPr>
            <a:r>
              <a:rPr lang="en-US" altLang="zh-CN" sz="1400" dirty="0">
                <a:latin typeface="等线" panose="02010600030101010101" charset="-122"/>
                <a:ea typeface="等线" panose="02010600030101010101" charset="-122"/>
              </a:rPr>
              <a:t>[16]</a:t>
            </a:r>
            <a:r>
              <a:rPr lang="en-US" altLang="zh-CN" sz="1400" dirty="0">
                <a:latin typeface="等线" panose="02010600030101010101" charset="-122"/>
                <a:ea typeface="等线" panose="02010600030101010101" charset="-122"/>
                <a:sym typeface="微软雅黑" panose="020B0503020204020204" pitchFamily="34" charset="-122"/>
              </a:rPr>
              <a:t>SRA2022-G01-</a:t>
            </a:r>
            <a:r>
              <a:rPr lang="zh-CN" altLang="en-US" sz="1400" dirty="0">
                <a:latin typeface="等线" panose="02010600030101010101" charset="-122"/>
                <a:ea typeface="等线" panose="02010600030101010101" charset="-122"/>
                <a:sym typeface="微软雅黑" panose="020B0503020204020204" pitchFamily="34" charset="-122"/>
              </a:rPr>
              <a:t>测试用例</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rPr>
              <a:t>[17]</a:t>
            </a:r>
            <a:r>
              <a:rPr lang="en-US" altLang="zh-CN" sz="1400" dirty="0">
                <a:latin typeface="等线" panose="02010600030101010101" charset="-122"/>
                <a:ea typeface="等线" panose="02010600030101010101" charset="-122"/>
                <a:sym typeface="微软雅黑" panose="020B0503020204020204" pitchFamily="34" charset="-122"/>
              </a:rPr>
              <a:t>SRA2022-G01-</a:t>
            </a:r>
            <a:r>
              <a:rPr lang="zh-CN" altLang="en-US" sz="1400" dirty="0">
                <a:latin typeface="等线" panose="02010600030101010101" charset="-122"/>
                <a:ea typeface="等线" panose="02010600030101010101" charset="-122"/>
                <a:sym typeface="微软雅黑" panose="020B0503020204020204" pitchFamily="34" charset="-122"/>
              </a:rPr>
              <a:t>用户手册</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[18]SRA2022-G01-CCB</a:t>
            </a:r>
            <a:r>
              <a:rPr lang="zh-CN" altLang="en-US" sz="1400" dirty="0">
                <a:latin typeface="等线" panose="02010600030101010101" charset="-122"/>
                <a:ea typeface="等线" panose="02010600030101010101" charset="-122"/>
                <a:sym typeface="微软雅黑" panose="020B0503020204020204" pitchFamily="34" charset="-122"/>
              </a:rPr>
              <a:t>章程</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[19]SRA2022-G01-</a:t>
            </a:r>
            <a:r>
              <a:rPr lang="zh-CN" altLang="en-US" sz="1400" dirty="0">
                <a:latin typeface="等线" panose="02010600030101010101" charset="-122"/>
                <a:ea typeface="等线" panose="02010600030101010101" charset="-122"/>
                <a:sym typeface="微软雅黑" panose="020B0503020204020204" pitchFamily="34" charset="-122"/>
              </a:rPr>
              <a:t>需求变更影响报告</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sym typeface="微软雅黑" panose="020B0503020204020204" pitchFamily="34" charset="-122"/>
              </a:rPr>
              <a:t>[20]SRS2022-G01-</a:t>
            </a:r>
            <a:r>
              <a:rPr lang="zh-CN" altLang="en-US" sz="1400" dirty="0">
                <a:latin typeface="等线" panose="02010600030101010101" charset="-122"/>
                <a:ea typeface="等线" panose="02010600030101010101" charset="-122"/>
                <a:sym typeface="微软雅黑" panose="020B0503020204020204" pitchFamily="34" charset="-122"/>
              </a:rPr>
              <a:t>需求变更申请单</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rPr>
              <a:t>[21]</a:t>
            </a:r>
            <a:r>
              <a:rPr lang="en-US" altLang="zh-CN" sz="1400" dirty="0">
                <a:latin typeface="等线" panose="02010600030101010101" charset="-122"/>
                <a:ea typeface="等线" panose="02010600030101010101" charset="-122"/>
                <a:sym typeface="微软雅黑" panose="020B0503020204020204" pitchFamily="34" charset="-122"/>
              </a:rPr>
              <a:t>SRA2022-G01-</a:t>
            </a:r>
            <a:r>
              <a:rPr lang="zh-CN" altLang="en-US" sz="1400" dirty="0">
                <a:latin typeface="等线" panose="02010600030101010101" charset="-122"/>
                <a:ea typeface="等线" panose="02010600030101010101" charset="-122"/>
                <a:sym typeface="微软雅黑" panose="020B0503020204020204" pitchFamily="34" charset="-122"/>
              </a:rPr>
              <a:t>团建记录</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rPr>
              <a:t>[22]</a:t>
            </a:r>
            <a:r>
              <a:rPr lang="en-US" altLang="zh-CN" sz="1400" dirty="0">
                <a:latin typeface="等线" panose="02010600030101010101" charset="-122"/>
                <a:ea typeface="等线" panose="02010600030101010101" charset="-122"/>
                <a:sym typeface="微软雅黑" panose="020B0503020204020204" pitchFamily="34" charset="-122"/>
              </a:rPr>
              <a:t>SRA2022-G01-</a:t>
            </a:r>
            <a:r>
              <a:rPr lang="zh-CN" altLang="en-US" sz="1400" dirty="0">
                <a:latin typeface="等线" panose="02010600030101010101" charset="-122"/>
                <a:ea typeface="等线" panose="02010600030101010101" charset="-122"/>
                <a:sym typeface="微软雅黑" panose="020B0503020204020204" pitchFamily="34" charset="-122"/>
              </a:rPr>
              <a:t>界面原型</a:t>
            </a:r>
            <a:endParaRPr lang="en-US" altLang="zh-CN" sz="1400" dirty="0">
              <a:latin typeface="等线" panose="02010600030101010101" charset="-122"/>
              <a:ea typeface="等线" panose="02010600030101010101" charset="-122"/>
              <a:sym typeface="微软雅黑" panose="020B0503020204020204" pitchFamily="34" charset="-122"/>
            </a:endParaRPr>
          </a:p>
          <a:p>
            <a:pPr algn="just">
              <a:lnSpc>
                <a:spcPct val="150000"/>
              </a:lnSpc>
            </a:pPr>
            <a:r>
              <a:rPr lang="en-US" altLang="zh-CN" sz="1400" dirty="0">
                <a:latin typeface="等线" panose="02010600030101010101" charset="-122"/>
                <a:ea typeface="等线" panose="02010600030101010101" charset="-122"/>
              </a:rPr>
              <a:t>[23]</a:t>
            </a:r>
            <a:r>
              <a:rPr lang="en-US" altLang="zh-CN" sz="1400" dirty="0">
                <a:latin typeface="等线" panose="02010600030101010101" charset="-122"/>
                <a:ea typeface="等线" panose="02010600030101010101" charset="-122"/>
                <a:sym typeface="微软雅黑" panose="020B0503020204020204" pitchFamily="34" charset="-122"/>
              </a:rPr>
              <a:t>SRA2022-G01-</a:t>
            </a:r>
            <a:r>
              <a:rPr lang="zh-CN" altLang="en-US" sz="1400" dirty="0">
                <a:latin typeface="等线" panose="02010600030101010101" charset="-122"/>
                <a:ea typeface="等线" panose="02010600030101010101" charset="-122"/>
                <a:sym typeface="微软雅黑" panose="020B0503020204020204" pitchFamily="34" charset="-122"/>
              </a:rPr>
              <a:t>项目总结报告</a:t>
            </a:r>
            <a:endParaRPr lang="en-US" altLang="zh-CN" sz="1400" dirty="0">
              <a:latin typeface="等线" panose="02010600030101010101" charset="-122"/>
              <a:ea typeface="等线" panose="02010600030101010101" charset="-122"/>
              <a:sym typeface="微软雅黑" panose="020B0503020204020204" pitchFamily="34" charset="-122"/>
            </a:endParaRPr>
          </a:p>
          <a:p>
            <a:endParaRPr lang="zh-CN" altLang="en-US" sz="14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6"/>
          <p:cNvSpPr>
            <a:spLocks noEditPoints="1"/>
          </p:cNvSpPr>
          <p:nvPr/>
        </p:nvSpPr>
        <p:spPr bwMode="auto">
          <a:xfrm>
            <a:off x="4343400" y="1158093"/>
            <a:ext cx="457200" cy="593986"/>
          </a:xfrm>
          <a:custGeom>
            <a:avLst/>
            <a:gdLst>
              <a:gd name="T0" fmla="*/ 891 w 1347"/>
              <a:gd name="T1" fmla="*/ 639 h 1750"/>
              <a:gd name="T2" fmla="*/ 673 w 1347"/>
              <a:gd name="T3" fmla="*/ 728 h 1750"/>
              <a:gd name="T4" fmla="*/ 555 w 1347"/>
              <a:gd name="T5" fmla="*/ 706 h 1750"/>
              <a:gd name="T6" fmla="*/ 456 w 1347"/>
              <a:gd name="T7" fmla="*/ 639 h 1750"/>
              <a:gd name="T8" fmla="*/ 398 w 1347"/>
              <a:gd name="T9" fmla="*/ 639 h 1750"/>
              <a:gd name="T10" fmla="*/ 397 w 1347"/>
              <a:gd name="T11" fmla="*/ 696 h 1750"/>
              <a:gd name="T12" fmla="*/ 525 w 1347"/>
              <a:gd name="T13" fmla="*/ 781 h 1750"/>
              <a:gd name="T14" fmla="*/ 673 w 1347"/>
              <a:gd name="T15" fmla="*/ 810 h 1750"/>
              <a:gd name="T16" fmla="*/ 949 w 1347"/>
              <a:gd name="T17" fmla="*/ 696 h 1750"/>
              <a:gd name="T18" fmla="*/ 949 w 1347"/>
              <a:gd name="T19" fmla="*/ 639 h 1750"/>
              <a:gd name="T20" fmla="*/ 891 w 1347"/>
              <a:gd name="T21" fmla="*/ 639 h 1750"/>
              <a:gd name="T22" fmla="*/ 987 w 1347"/>
              <a:gd name="T23" fmla="*/ 1525 h 1750"/>
              <a:gd name="T24" fmla="*/ 987 w 1347"/>
              <a:gd name="T25" fmla="*/ 1525 h 1750"/>
              <a:gd name="T26" fmla="*/ 360 w 1347"/>
              <a:gd name="T27" fmla="*/ 1525 h 1750"/>
              <a:gd name="T28" fmla="*/ 318 w 1347"/>
              <a:gd name="T29" fmla="*/ 1566 h 1750"/>
              <a:gd name="T30" fmla="*/ 360 w 1347"/>
              <a:gd name="T31" fmla="*/ 1607 h 1750"/>
              <a:gd name="T32" fmla="*/ 987 w 1347"/>
              <a:gd name="T33" fmla="*/ 1607 h 1750"/>
              <a:gd name="T34" fmla="*/ 1027 w 1347"/>
              <a:gd name="T35" fmla="*/ 1566 h 1750"/>
              <a:gd name="T36" fmla="*/ 987 w 1347"/>
              <a:gd name="T37" fmla="*/ 1525 h 1750"/>
              <a:gd name="T38" fmla="*/ 1347 w 1347"/>
              <a:gd name="T39" fmla="*/ 674 h 1750"/>
              <a:gd name="T40" fmla="*/ 1347 w 1347"/>
              <a:gd name="T41" fmla="*/ 674 h 1750"/>
              <a:gd name="T42" fmla="*/ 1149 w 1347"/>
              <a:gd name="T43" fmla="*/ 198 h 1750"/>
              <a:gd name="T44" fmla="*/ 673 w 1347"/>
              <a:gd name="T45" fmla="*/ 0 h 1750"/>
              <a:gd name="T46" fmla="*/ 197 w 1347"/>
              <a:gd name="T47" fmla="*/ 198 h 1750"/>
              <a:gd name="T48" fmla="*/ 0 w 1347"/>
              <a:gd name="T49" fmla="*/ 674 h 1750"/>
              <a:gd name="T50" fmla="*/ 86 w 1347"/>
              <a:gd name="T51" fmla="*/ 1005 h 1750"/>
              <a:gd name="T52" fmla="*/ 292 w 1347"/>
              <a:gd name="T53" fmla="*/ 1229 h 1750"/>
              <a:gd name="T54" fmla="*/ 292 w 1347"/>
              <a:gd name="T55" fmla="*/ 1418 h 1750"/>
              <a:gd name="T56" fmla="*/ 360 w 1347"/>
              <a:gd name="T57" fmla="*/ 1487 h 1750"/>
              <a:gd name="T58" fmla="*/ 987 w 1347"/>
              <a:gd name="T59" fmla="*/ 1487 h 1750"/>
              <a:gd name="T60" fmla="*/ 1055 w 1347"/>
              <a:gd name="T61" fmla="*/ 1418 h 1750"/>
              <a:gd name="T62" fmla="*/ 1055 w 1347"/>
              <a:gd name="T63" fmla="*/ 1229 h 1750"/>
              <a:gd name="T64" fmla="*/ 1260 w 1347"/>
              <a:gd name="T65" fmla="*/ 1005 h 1750"/>
              <a:gd name="T66" fmla="*/ 1347 w 1347"/>
              <a:gd name="T67" fmla="*/ 674 h 1750"/>
              <a:gd name="T68" fmla="*/ 1142 w 1347"/>
              <a:gd name="T69" fmla="*/ 938 h 1750"/>
              <a:gd name="T70" fmla="*/ 1142 w 1347"/>
              <a:gd name="T71" fmla="*/ 938 h 1750"/>
              <a:gd name="T72" fmla="*/ 1141 w 1347"/>
              <a:gd name="T73" fmla="*/ 938 h 1750"/>
              <a:gd name="T74" fmla="*/ 951 w 1347"/>
              <a:gd name="T75" fmla="*/ 1135 h 1750"/>
              <a:gd name="T76" fmla="*/ 919 w 1347"/>
              <a:gd name="T77" fmla="*/ 1193 h 1750"/>
              <a:gd name="T78" fmla="*/ 918 w 1347"/>
              <a:gd name="T79" fmla="*/ 1193 h 1750"/>
              <a:gd name="T80" fmla="*/ 918 w 1347"/>
              <a:gd name="T81" fmla="*/ 1350 h 1750"/>
              <a:gd name="T82" fmla="*/ 429 w 1347"/>
              <a:gd name="T83" fmla="*/ 1350 h 1750"/>
              <a:gd name="T84" fmla="*/ 429 w 1347"/>
              <a:gd name="T85" fmla="*/ 1193 h 1750"/>
              <a:gd name="T86" fmla="*/ 389 w 1347"/>
              <a:gd name="T87" fmla="*/ 1132 h 1750"/>
              <a:gd name="T88" fmla="*/ 205 w 1347"/>
              <a:gd name="T89" fmla="*/ 938 h 1750"/>
              <a:gd name="T90" fmla="*/ 136 w 1347"/>
              <a:gd name="T91" fmla="*/ 674 h 1750"/>
              <a:gd name="T92" fmla="*/ 294 w 1347"/>
              <a:gd name="T93" fmla="*/ 295 h 1750"/>
              <a:gd name="T94" fmla="*/ 673 w 1347"/>
              <a:gd name="T95" fmla="*/ 137 h 1750"/>
              <a:gd name="T96" fmla="*/ 1053 w 1347"/>
              <a:gd name="T97" fmla="*/ 295 h 1750"/>
              <a:gd name="T98" fmla="*/ 1210 w 1347"/>
              <a:gd name="T99" fmla="*/ 674 h 1750"/>
              <a:gd name="T100" fmla="*/ 1142 w 1347"/>
              <a:gd name="T101" fmla="*/ 938 h 1750"/>
              <a:gd name="T102" fmla="*/ 855 w 1347"/>
              <a:gd name="T103" fmla="*/ 1668 h 1750"/>
              <a:gd name="T104" fmla="*/ 855 w 1347"/>
              <a:gd name="T105" fmla="*/ 1668 h 1750"/>
              <a:gd name="T106" fmla="*/ 492 w 1347"/>
              <a:gd name="T107" fmla="*/ 1668 h 1750"/>
              <a:gd name="T108" fmla="*/ 450 w 1347"/>
              <a:gd name="T109" fmla="*/ 1709 h 1750"/>
              <a:gd name="T110" fmla="*/ 492 w 1347"/>
              <a:gd name="T111" fmla="*/ 1750 h 1750"/>
              <a:gd name="T112" fmla="*/ 855 w 1347"/>
              <a:gd name="T113" fmla="*/ 1750 h 1750"/>
              <a:gd name="T114" fmla="*/ 896 w 1347"/>
              <a:gd name="T115" fmla="*/ 1709 h 1750"/>
              <a:gd name="T116" fmla="*/ 855 w 1347"/>
              <a:gd name="T117" fmla="*/ 1668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7" h="1750">
                <a:moveTo>
                  <a:pt x="891" y="639"/>
                </a:moveTo>
                <a:cubicBezTo>
                  <a:pt x="836" y="694"/>
                  <a:pt x="758" y="728"/>
                  <a:pt x="673" y="728"/>
                </a:cubicBezTo>
                <a:cubicBezTo>
                  <a:pt x="631" y="728"/>
                  <a:pt x="591" y="720"/>
                  <a:pt x="555" y="706"/>
                </a:cubicBezTo>
                <a:cubicBezTo>
                  <a:pt x="517" y="691"/>
                  <a:pt x="484" y="667"/>
                  <a:pt x="456" y="639"/>
                </a:cubicBezTo>
                <a:cubicBezTo>
                  <a:pt x="440" y="623"/>
                  <a:pt x="413" y="623"/>
                  <a:pt x="398" y="639"/>
                </a:cubicBezTo>
                <a:cubicBezTo>
                  <a:pt x="382" y="655"/>
                  <a:pt x="382" y="681"/>
                  <a:pt x="397" y="696"/>
                </a:cubicBezTo>
                <a:cubicBezTo>
                  <a:pt x="433" y="732"/>
                  <a:pt x="477" y="761"/>
                  <a:pt x="525" y="781"/>
                </a:cubicBezTo>
                <a:cubicBezTo>
                  <a:pt x="570" y="800"/>
                  <a:pt x="621" y="810"/>
                  <a:pt x="673" y="810"/>
                </a:cubicBezTo>
                <a:cubicBezTo>
                  <a:pt x="781" y="810"/>
                  <a:pt x="878" y="767"/>
                  <a:pt x="949" y="696"/>
                </a:cubicBezTo>
                <a:cubicBezTo>
                  <a:pt x="965" y="681"/>
                  <a:pt x="965" y="655"/>
                  <a:pt x="949" y="639"/>
                </a:cubicBezTo>
                <a:cubicBezTo>
                  <a:pt x="933" y="623"/>
                  <a:pt x="907" y="623"/>
                  <a:pt x="891" y="639"/>
                </a:cubicBezTo>
                <a:close/>
                <a:moveTo>
                  <a:pt x="987" y="1525"/>
                </a:moveTo>
                <a:cubicBezTo>
                  <a:pt x="987" y="1525"/>
                  <a:pt x="987" y="1525"/>
                  <a:pt x="987" y="1525"/>
                </a:cubicBezTo>
                <a:cubicBezTo>
                  <a:pt x="360" y="1525"/>
                  <a:pt x="360" y="1525"/>
                  <a:pt x="360" y="1525"/>
                </a:cubicBezTo>
                <a:cubicBezTo>
                  <a:pt x="337" y="1525"/>
                  <a:pt x="318" y="1544"/>
                  <a:pt x="318" y="1566"/>
                </a:cubicBezTo>
                <a:cubicBezTo>
                  <a:pt x="318" y="1589"/>
                  <a:pt x="337" y="1607"/>
                  <a:pt x="360" y="1607"/>
                </a:cubicBezTo>
                <a:cubicBezTo>
                  <a:pt x="987" y="1607"/>
                  <a:pt x="987" y="1607"/>
                  <a:pt x="987" y="1607"/>
                </a:cubicBezTo>
                <a:cubicBezTo>
                  <a:pt x="1009" y="1607"/>
                  <a:pt x="1027" y="1589"/>
                  <a:pt x="1027" y="1566"/>
                </a:cubicBezTo>
                <a:cubicBezTo>
                  <a:pt x="1027" y="1544"/>
                  <a:pt x="1009" y="1525"/>
                  <a:pt x="987" y="1525"/>
                </a:cubicBezTo>
                <a:close/>
                <a:moveTo>
                  <a:pt x="1347" y="674"/>
                </a:moveTo>
                <a:cubicBezTo>
                  <a:pt x="1347" y="674"/>
                  <a:pt x="1347" y="674"/>
                  <a:pt x="1347" y="674"/>
                </a:cubicBezTo>
                <a:cubicBezTo>
                  <a:pt x="1347" y="488"/>
                  <a:pt x="1272" y="320"/>
                  <a:pt x="1149" y="198"/>
                </a:cubicBezTo>
                <a:cubicBezTo>
                  <a:pt x="1027" y="76"/>
                  <a:pt x="859" y="0"/>
                  <a:pt x="673" y="0"/>
                </a:cubicBezTo>
                <a:cubicBezTo>
                  <a:pt x="488" y="0"/>
                  <a:pt x="318" y="76"/>
                  <a:pt x="197" y="198"/>
                </a:cubicBezTo>
                <a:cubicBezTo>
                  <a:pt x="75" y="320"/>
                  <a:pt x="0" y="488"/>
                  <a:pt x="0" y="674"/>
                </a:cubicBezTo>
                <a:cubicBezTo>
                  <a:pt x="0" y="794"/>
                  <a:pt x="31" y="907"/>
                  <a:pt x="86" y="1005"/>
                </a:cubicBezTo>
                <a:cubicBezTo>
                  <a:pt x="138" y="1094"/>
                  <a:pt x="207" y="1171"/>
                  <a:pt x="292" y="1229"/>
                </a:cubicBezTo>
                <a:cubicBezTo>
                  <a:pt x="292" y="1418"/>
                  <a:pt x="292" y="1418"/>
                  <a:pt x="292" y="1418"/>
                </a:cubicBezTo>
                <a:cubicBezTo>
                  <a:pt x="292" y="1456"/>
                  <a:pt x="322" y="1487"/>
                  <a:pt x="360" y="1487"/>
                </a:cubicBezTo>
                <a:cubicBezTo>
                  <a:pt x="987" y="1487"/>
                  <a:pt x="987" y="1487"/>
                  <a:pt x="987" y="1487"/>
                </a:cubicBezTo>
                <a:cubicBezTo>
                  <a:pt x="1025" y="1487"/>
                  <a:pt x="1055" y="1456"/>
                  <a:pt x="1055" y="1418"/>
                </a:cubicBezTo>
                <a:cubicBezTo>
                  <a:pt x="1055" y="1229"/>
                  <a:pt x="1055" y="1229"/>
                  <a:pt x="1055" y="1229"/>
                </a:cubicBezTo>
                <a:cubicBezTo>
                  <a:pt x="1140" y="1171"/>
                  <a:pt x="1210" y="1094"/>
                  <a:pt x="1260" y="1005"/>
                </a:cubicBezTo>
                <a:cubicBezTo>
                  <a:pt x="1316" y="906"/>
                  <a:pt x="1347" y="794"/>
                  <a:pt x="1347" y="674"/>
                </a:cubicBezTo>
                <a:close/>
                <a:moveTo>
                  <a:pt x="1142" y="938"/>
                </a:moveTo>
                <a:cubicBezTo>
                  <a:pt x="1142" y="938"/>
                  <a:pt x="1142" y="938"/>
                  <a:pt x="1142" y="938"/>
                </a:cubicBezTo>
                <a:cubicBezTo>
                  <a:pt x="1141" y="938"/>
                  <a:pt x="1141" y="938"/>
                  <a:pt x="1141" y="938"/>
                </a:cubicBezTo>
                <a:cubicBezTo>
                  <a:pt x="1096" y="1019"/>
                  <a:pt x="1030" y="1087"/>
                  <a:pt x="951" y="1135"/>
                </a:cubicBezTo>
                <a:cubicBezTo>
                  <a:pt x="931" y="1147"/>
                  <a:pt x="919" y="1170"/>
                  <a:pt x="919" y="1193"/>
                </a:cubicBezTo>
                <a:cubicBezTo>
                  <a:pt x="918" y="1193"/>
                  <a:pt x="918" y="1193"/>
                  <a:pt x="918" y="1193"/>
                </a:cubicBezTo>
                <a:cubicBezTo>
                  <a:pt x="918" y="1350"/>
                  <a:pt x="918" y="1350"/>
                  <a:pt x="918" y="1350"/>
                </a:cubicBezTo>
                <a:cubicBezTo>
                  <a:pt x="429" y="1350"/>
                  <a:pt x="429" y="1350"/>
                  <a:pt x="429" y="1350"/>
                </a:cubicBezTo>
                <a:cubicBezTo>
                  <a:pt x="429" y="1193"/>
                  <a:pt x="429" y="1193"/>
                  <a:pt x="429" y="1193"/>
                </a:cubicBezTo>
                <a:cubicBezTo>
                  <a:pt x="429" y="1165"/>
                  <a:pt x="413" y="1142"/>
                  <a:pt x="389" y="1132"/>
                </a:cubicBezTo>
                <a:cubicBezTo>
                  <a:pt x="313" y="1083"/>
                  <a:pt x="249" y="1017"/>
                  <a:pt x="205" y="938"/>
                </a:cubicBezTo>
                <a:cubicBezTo>
                  <a:pt x="161" y="860"/>
                  <a:pt x="136" y="770"/>
                  <a:pt x="136" y="674"/>
                </a:cubicBezTo>
                <a:cubicBezTo>
                  <a:pt x="136" y="527"/>
                  <a:pt x="197" y="392"/>
                  <a:pt x="294" y="295"/>
                </a:cubicBezTo>
                <a:cubicBezTo>
                  <a:pt x="390" y="197"/>
                  <a:pt x="526" y="137"/>
                  <a:pt x="673" y="137"/>
                </a:cubicBezTo>
                <a:cubicBezTo>
                  <a:pt x="821" y="137"/>
                  <a:pt x="956" y="197"/>
                  <a:pt x="1053" y="295"/>
                </a:cubicBezTo>
                <a:cubicBezTo>
                  <a:pt x="1150" y="392"/>
                  <a:pt x="1210" y="527"/>
                  <a:pt x="1210" y="674"/>
                </a:cubicBezTo>
                <a:cubicBezTo>
                  <a:pt x="1210" y="771"/>
                  <a:pt x="1186" y="861"/>
                  <a:pt x="1142" y="938"/>
                </a:cubicBezTo>
                <a:close/>
                <a:moveTo>
                  <a:pt x="855" y="1668"/>
                </a:moveTo>
                <a:cubicBezTo>
                  <a:pt x="855" y="1668"/>
                  <a:pt x="855" y="1668"/>
                  <a:pt x="855" y="1668"/>
                </a:cubicBezTo>
                <a:cubicBezTo>
                  <a:pt x="492" y="1668"/>
                  <a:pt x="492" y="1668"/>
                  <a:pt x="492" y="1668"/>
                </a:cubicBezTo>
                <a:cubicBezTo>
                  <a:pt x="469" y="1668"/>
                  <a:pt x="450" y="1686"/>
                  <a:pt x="450" y="1709"/>
                </a:cubicBezTo>
                <a:cubicBezTo>
                  <a:pt x="450" y="1731"/>
                  <a:pt x="469" y="1750"/>
                  <a:pt x="492" y="1750"/>
                </a:cubicBezTo>
                <a:cubicBezTo>
                  <a:pt x="855" y="1750"/>
                  <a:pt x="855" y="1750"/>
                  <a:pt x="855" y="1750"/>
                </a:cubicBezTo>
                <a:cubicBezTo>
                  <a:pt x="877" y="1750"/>
                  <a:pt x="896" y="1731"/>
                  <a:pt x="896" y="1709"/>
                </a:cubicBezTo>
                <a:cubicBezTo>
                  <a:pt x="896" y="1686"/>
                  <a:pt x="877" y="1668"/>
                  <a:pt x="855" y="1668"/>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2" name="TextBox 21"/>
          <p:cNvSpPr txBox="1"/>
          <p:nvPr/>
        </p:nvSpPr>
        <p:spPr>
          <a:xfrm>
            <a:off x="1475656" y="2088545"/>
            <a:ext cx="6192688" cy="706755"/>
          </a:xfrm>
          <a:prstGeom prst="rect">
            <a:avLst/>
          </a:prstGeom>
          <a:noFill/>
        </p:spPr>
        <p:txBody>
          <a:bodyPr wrap="square" rtlCol="0">
            <a:spAutoFit/>
          </a:bodyPr>
          <a:lstStyle/>
          <a:p>
            <a:pPr algn="ctr"/>
            <a:r>
              <a:rPr lang="en-US" altLang="zh-CN" sz="4000" dirty="0">
                <a:ln w="6350">
                  <a:noFill/>
                </a:ln>
                <a:solidFill>
                  <a:schemeClr val="bg1">
                    <a:lumMod val="50000"/>
                  </a:schemeClr>
                </a:solidFill>
                <a:latin typeface="微软雅黑" panose="020B0503020204020204" pitchFamily="34" charset="-122"/>
                <a:ea typeface="微软雅黑" panose="020B0503020204020204" pitchFamily="34" charset="-122"/>
              </a:rPr>
              <a:t>THANKS</a:t>
            </a:r>
          </a:p>
        </p:txBody>
      </p:sp>
      <p:sp>
        <p:nvSpPr>
          <p:cNvPr id="35" name="Text Box 20"/>
          <p:cNvSpPr txBox="1">
            <a:spLocks noChangeArrowheads="1"/>
          </p:cNvSpPr>
          <p:nvPr/>
        </p:nvSpPr>
        <p:spPr bwMode="auto">
          <a:xfrm>
            <a:off x="3955349" y="3652019"/>
            <a:ext cx="13773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SRA2022-G01</a:t>
            </a:r>
          </a:p>
        </p:txBody>
      </p:sp>
      <p:grpSp>
        <p:nvGrpSpPr>
          <p:cNvPr id="21" name="组合 20"/>
          <p:cNvGrpSpPr/>
          <p:nvPr/>
        </p:nvGrpSpPr>
        <p:grpSpPr>
          <a:xfrm>
            <a:off x="0" y="2946544"/>
            <a:ext cx="9144000" cy="54006"/>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项目会议</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Rectangle 39">
            <a:extLst>
              <a:ext uri="{FF2B5EF4-FFF2-40B4-BE49-F238E27FC236}">
                <a16:creationId xmlns:a16="http://schemas.microsoft.com/office/drawing/2014/main" id="{9CB12E2E-F8AE-41AC-866B-1148625A7395}"/>
              </a:ext>
            </a:extLst>
          </p:cNvPr>
          <p:cNvSpPr>
            <a:spLocks noChangeArrowheads="1"/>
          </p:cNvSpPr>
          <p:nvPr/>
        </p:nvSpPr>
        <p:spPr bwMode="auto">
          <a:xfrm>
            <a:off x="7236296" y="283512"/>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5</a:t>
            </a:r>
          </a:p>
        </p:txBody>
      </p:sp>
      <p:pic>
        <p:nvPicPr>
          <p:cNvPr id="3" name="图片 2">
            <a:extLst>
              <a:ext uri="{FF2B5EF4-FFF2-40B4-BE49-F238E27FC236}">
                <a16:creationId xmlns:a16="http://schemas.microsoft.com/office/drawing/2014/main" id="{FBB03B02-8CB4-4C54-9D49-DDAD2400AE14}"/>
              </a:ext>
            </a:extLst>
          </p:cNvPr>
          <p:cNvPicPr>
            <a:picLocks noChangeAspect="1"/>
          </p:cNvPicPr>
          <p:nvPr/>
        </p:nvPicPr>
        <p:blipFill>
          <a:blip r:embed="rId2"/>
          <a:stretch>
            <a:fillRect/>
          </a:stretch>
        </p:blipFill>
        <p:spPr>
          <a:xfrm>
            <a:off x="886996" y="1059582"/>
            <a:ext cx="2120716" cy="3581342"/>
          </a:xfrm>
          <a:prstGeom prst="rect">
            <a:avLst/>
          </a:prstGeom>
        </p:spPr>
      </p:pic>
      <p:pic>
        <p:nvPicPr>
          <p:cNvPr id="5" name="图片 4">
            <a:extLst>
              <a:ext uri="{FF2B5EF4-FFF2-40B4-BE49-F238E27FC236}">
                <a16:creationId xmlns:a16="http://schemas.microsoft.com/office/drawing/2014/main" id="{0821562B-EF7C-4A7B-A359-79133CDAFD46}"/>
              </a:ext>
            </a:extLst>
          </p:cNvPr>
          <p:cNvPicPr>
            <a:picLocks noChangeAspect="1"/>
          </p:cNvPicPr>
          <p:nvPr/>
        </p:nvPicPr>
        <p:blipFill>
          <a:blip r:embed="rId3"/>
          <a:stretch>
            <a:fillRect/>
          </a:stretch>
        </p:blipFill>
        <p:spPr>
          <a:xfrm>
            <a:off x="3391377" y="1059582"/>
            <a:ext cx="2361246" cy="3581343"/>
          </a:xfrm>
          <a:prstGeom prst="rect">
            <a:avLst/>
          </a:prstGeom>
        </p:spPr>
      </p:pic>
      <p:sp>
        <p:nvSpPr>
          <p:cNvPr id="6" name="文本框 5">
            <a:extLst>
              <a:ext uri="{FF2B5EF4-FFF2-40B4-BE49-F238E27FC236}">
                <a16:creationId xmlns:a16="http://schemas.microsoft.com/office/drawing/2014/main" id="{097A91F5-38ED-4E14-8164-DF83C406F088}"/>
              </a:ext>
            </a:extLst>
          </p:cNvPr>
          <p:cNvSpPr txBox="1"/>
          <p:nvPr/>
        </p:nvSpPr>
        <p:spPr>
          <a:xfrm>
            <a:off x="6136288" y="1347614"/>
            <a:ext cx="2592288" cy="646331"/>
          </a:xfrm>
          <a:prstGeom prst="rect">
            <a:avLst/>
          </a:prstGeom>
          <a:noFill/>
        </p:spPr>
        <p:txBody>
          <a:bodyPr wrap="square" rtlCol="0">
            <a:spAutoFit/>
          </a:bodyPr>
          <a:lstStyle/>
          <a:p>
            <a:r>
              <a:rPr lang="zh-CN" altLang="en-US" dirty="0"/>
              <a:t>本学期一共召开了</a:t>
            </a:r>
            <a:r>
              <a:rPr lang="en-US" altLang="zh-CN" dirty="0"/>
              <a:t>27</a:t>
            </a:r>
            <a:r>
              <a:rPr lang="zh-CN" altLang="en-US" dirty="0"/>
              <a:t>次小组会议</a:t>
            </a:r>
          </a:p>
        </p:txBody>
      </p:sp>
    </p:spTree>
    <p:extLst>
      <p:ext uri="{BB962C8B-B14F-4D97-AF65-F5344CB8AC3E}">
        <p14:creationId xmlns:p14="http://schemas.microsoft.com/office/powerpoint/2010/main" val="3560547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9"/>
          <p:cNvSpPr>
            <a:spLocks noChangeArrowheads="1"/>
          </p:cNvSpPr>
          <p:nvPr/>
        </p:nvSpPr>
        <p:spPr bwMode="auto">
          <a:xfrm>
            <a:off x="416159" y="278281"/>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内部评审记录</a:t>
            </a:r>
            <a:endParaRPr lang="en-US" altLang="zh-CN" sz="20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Rectangle 39">
            <a:extLst>
              <a:ext uri="{FF2B5EF4-FFF2-40B4-BE49-F238E27FC236}">
                <a16:creationId xmlns:a16="http://schemas.microsoft.com/office/drawing/2014/main" id="{9CB12E2E-F8AE-41AC-866B-1148625A7395}"/>
              </a:ext>
            </a:extLst>
          </p:cNvPr>
          <p:cNvSpPr>
            <a:spLocks noChangeArrowheads="1"/>
          </p:cNvSpPr>
          <p:nvPr/>
        </p:nvSpPr>
        <p:spPr bwMode="auto">
          <a:xfrm>
            <a:off x="7236296" y="283512"/>
            <a:ext cx="277805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评审条目</a:t>
            </a:r>
            <a:r>
              <a:rPr lang="en-US" altLang="zh-CN" sz="2000" dirty="0">
                <a:solidFill>
                  <a:schemeClr val="bg1">
                    <a:lumMod val="50000"/>
                  </a:schemeClr>
                </a:solidFill>
                <a:latin typeface="微软雅黑" panose="020B0503020204020204" pitchFamily="34" charset="-122"/>
                <a:ea typeface="微软雅黑" panose="020B0503020204020204" pitchFamily="34" charset="-122"/>
              </a:rPr>
              <a:t>6</a:t>
            </a:r>
          </a:p>
        </p:txBody>
      </p:sp>
      <p:pic>
        <p:nvPicPr>
          <p:cNvPr id="3" name="图片 2">
            <a:extLst>
              <a:ext uri="{FF2B5EF4-FFF2-40B4-BE49-F238E27FC236}">
                <a16:creationId xmlns:a16="http://schemas.microsoft.com/office/drawing/2014/main" id="{EE6D1519-4A94-48D5-A1DD-EE77325D3946}"/>
              </a:ext>
            </a:extLst>
          </p:cNvPr>
          <p:cNvPicPr>
            <a:picLocks noChangeAspect="1"/>
          </p:cNvPicPr>
          <p:nvPr/>
        </p:nvPicPr>
        <p:blipFill>
          <a:blip r:embed="rId2"/>
          <a:stretch>
            <a:fillRect/>
          </a:stretch>
        </p:blipFill>
        <p:spPr>
          <a:xfrm>
            <a:off x="4211960" y="1347614"/>
            <a:ext cx="4490477" cy="2204627"/>
          </a:xfrm>
          <a:prstGeom prst="rect">
            <a:avLst/>
          </a:prstGeom>
        </p:spPr>
      </p:pic>
      <p:pic>
        <p:nvPicPr>
          <p:cNvPr id="7" name="图片 6">
            <a:extLst>
              <a:ext uri="{FF2B5EF4-FFF2-40B4-BE49-F238E27FC236}">
                <a16:creationId xmlns:a16="http://schemas.microsoft.com/office/drawing/2014/main" id="{CB4995F0-6BD6-47F9-A3B0-F7C1C6D716F3}"/>
              </a:ext>
            </a:extLst>
          </p:cNvPr>
          <p:cNvPicPr>
            <a:picLocks noChangeAspect="1"/>
          </p:cNvPicPr>
          <p:nvPr/>
        </p:nvPicPr>
        <p:blipFill>
          <a:blip r:embed="rId3"/>
          <a:stretch>
            <a:fillRect/>
          </a:stretch>
        </p:blipFill>
        <p:spPr>
          <a:xfrm>
            <a:off x="276465" y="1469436"/>
            <a:ext cx="3791479" cy="1219370"/>
          </a:xfrm>
          <a:prstGeom prst="rect">
            <a:avLst/>
          </a:prstGeom>
        </p:spPr>
      </p:pic>
      <p:sp>
        <p:nvSpPr>
          <p:cNvPr id="8" name="文本框 7">
            <a:extLst>
              <a:ext uri="{FF2B5EF4-FFF2-40B4-BE49-F238E27FC236}">
                <a16:creationId xmlns:a16="http://schemas.microsoft.com/office/drawing/2014/main" id="{DF5C238C-1289-40F1-AC2A-D4C20D576B27}"/>
              </a:ext>
            </a:extLst>
          </p:cNvPr>
          <p:cNvSpPr txBox="1"/>
          <p:nvPr/>
        </p:nvSpPr>
        <p:spPr>
          <a:xfrm>
            <a:off x="888284" y="3942952"/>
            <a:ext cx="5256584" cy="646331"/>
          </a:xfrm>
          <a:prstGeom prst="rect">
            <a:avLst/>
          </a:prstGeom>
          <a:noFill/>
        </p:spPr>
        <p:txBody>
          <a:bodyPr wrap="square" rtlCol="0">
            <a:spAutoFit/>
          </a:bodyPr>
          <a:lstStyle/>
          <a:p>
            <a:r>
              <a:rPr lang="zh-CN" altLang="en-US" dirty="0"/>
              <a:t>召开了三次内部评审，两次</a:t>
            </a:r>
            <a:r>
              <a:rPr lang="en-US" altLang="zh-CN" dirty="0"/>
              <a:t>SRS</a:t>
            </a:r>
            <a:r>
              <a:rPr lang="zh-CN" altLang="en-US" dirty="0"/>
              <a:t>内部评审、一次需求变更内部评审，两次项目总结内部评审</a:t>
            </a:r>
          </a:p>
        </p:txBody>
      </p:sp>
    </p:spTree>
    <p:extLst>
      <p:ext uri="{BB962C8B-B14F-4D97-AF65-F5344CB8AC3E}">
        <p14:creationId xmlns:p14="http://schemas.microsoft.com/office/powerpoint/2010/main" val="27915739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536,&quot;width&quot;:15468}"/>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688,&quot;width&quot;:6339}"/>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e7531b1b-0e0e-4812-872b-9c0109efe5e1}"/>
  <p:tag name="TABLE_ENDDRAG_ORIGIN_RECT" val="328*57"/>
  <p:tag name="TABLE_ENDDRAG_RECT" val="365*72*328*57"/>
</p:tagLst>
</file>

<file path=ppt/theme/theme1.xml><?xml version="1.0" encoding="utf-8"?>
<a:theme xmlns:a="http://schemas.openxmlformats.org/drawingml/2006/main" name="Office 主题​​">
  <a:themeElements>
    <a:clrScheme name="自定义 1">
      <a:dk1>
        <a:srgbClr val="333333"/>
      </a:dk1>
      <a:lt1>
        <a:srgbClr val="FFFFFF"/>
      </a:lt1>
      <a:dk2>
        <a:srgbClr val="333333"/>
      </a:dk2>
      <a:lt2>
        <a:srgbClr val="FFFFFF"/>
      </a:lt2>
      <a:accent1>
        <a:srgbClr val="1D69A3"/>
      </a:accent1>
      <a:accent2>
        <a:srgbClr val="84CBC3"/>
      </a:accent2>
      <a:accent3>
        <a:srgbClr val="F8D158"/>
      </a:accent3>
      <a:accent4>
        <a:srgbClr val="F57365"/>
      </a:accent4>
      <a:accent5>
        <a:srgbClr val="7FC9EC"/>
      </a:accent5>
      <a:accent6>
        <a:srgbClr val="8689D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1511</TotalTime>
  <Words>4910</Words>
  <Application>Microsoft Office PowerPoint</Application>
  <PresentationFormat>全屏显示(16:9)</PresentationFormat>
  <Paragraphs>402</Paragraphs>
  <Slides>73</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73</vt:i4>
      </vt:variant>
    </vt:vector>
  </HeadingPairs>
  <TitlesOfParts>
    <vt:vector size="83" baseType="lpstr">
      <vt:lpstr>等线</vt:lpstr>
      <vt:lpstr>宋体</vt:lpstr>
      <vt:lpstr>微软雅黑</vt:lpstr>
      <vt:lpstr>Arial</vt:lpstr>
      <vt:lpstr>Calibri</vt:lpstr>
      <vt:lpstr>Impact</vt:lpstr>
      <vt:lpstr>Segoe UI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subject>PPTS</dc:subject>
  <dc:creator>锐旗设计;https://9ppt.taobao.com</dc:creator>
  <cp:keywords>锐旗设计；https://9ppt.taobao.com</cp:keywords>
  <dc:description>PPTS</dc:description>
  <cp:lastModifiedBy>killer Calculus</cp:lastModifiedBy>
  <cp:revision>120</cp:revision>
  <dcterms:created xsi:type="dcterms:W3CDTF">2016-04-09T09:29:00Z</dcterms:created>
  <dcterms:modified xsi:type="dcterms:W3CDTF">2022-06-14T01:58:19Z</dcterms:modified>
  <cp:category>锐旗设计；https://9ppt.taobao.com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2052-11.1.0.10578</vt:lpwstr>
  </property>
  <property fmtid="{D5CDD505-2E9C-101B-9397-08002B2CF9AE}" pid="3" name="ICV">
    <vt:lpwstr>48B5E5147FD549BCB54D6AE5C49EF96F</vt:lpwstr>
  </property>
</Properties>
</file>